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300" r:id="rId4"/>
    <p:sldId id="301" r:id="rId5"/>
    <p:sldId id="302" r:id="rId7"/>
    <p:sldId id="286" r:id="rId8"/>
    <p:sldId id="267" r:id="rId9"/>
    <p:sldId id="304" r:id="rId10"/>
    <p:sldId id="305" r:id="rId11"/>
    <p:sldId id="290" r:id="rId12"/>
    <p:sldId id="293" r:id="rId13"/>
    <p:sldId id="292" r:id="rId14"/>
    <p:sldId id="291" r:id="rId15"/>
    <p:sldId id="306" r:id="rId16"/>
    <p:sldId id="264" r:id="rId17"/>
    <p:sldId id="262" r:id="rId18"/>
    <p:sldId id="265" r:id="rId19"/>
    <p:sldId id="307" r:id="rId20"/>
    <p:sldId id="257" r:id="rId21"/>
    <p:sldId id="282" r:id="rId22"/>
    <p:sldId id="283" r:id="rId23"/>
    <p:sldId id="308" r:id="rId24"/>
    <p:sldId id="310" r:id="rId25"/>
    <p:sldId id="325" r:id="rId26"/>
    <p:sldId id="279" r:id="rId27"/>
    <p:sldId id="3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26bd13-f4a2-43d7-a740-6d649f774e4f}">
          <p14:sldIdLst>
            <p14:sldId id="300"/>
            <p14:sldId id="301"/>
            <p14:sldId id="302"/>
            <p14:sldId id="286"/>
            <p14:sldId id="267"/>
            <p14:sldId id="304"/>
          </p14:sldIdLst>
        </p14:section>
        <p14:section name="Untitled Section" id="{24f4ed28-9018-414e-9cfc-0c60f45f0b01}">
          <p14:sldIdLst>
            <p14:sldId id="305"/>
            <p14:sldId id="290"/>
            <p14:sldId id="293"/>
            <p14:sldId id="292"/>
            <p14:sldId id="291"/>
            <p14:sldId id="306"/>
            <p14:sldId id="264"/>
            <p14:sldId id="262"/>
            <p14:sldId id="265"/>
            <p14:sldId id="307"/>
            <p14:sldId id="257"/>
            <p14:sldId id="282"/>
            <p14:sldId id="283"/>
            <p14:sldId id="308"/>
            <p14:sldId id="310"/>
            <p14:sldId id="325"/>
            <p14:sldId id="279"/>
            <p14:sldId id="3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4A00"/>
    <a:srgbClr val="5B9BD5"/>
    <a:srgbClr val="ED7D31"/>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Data%20Analysis\DataAnalysis\capstone\case%201\data\SQL%20result\Popular%20type%20of%20ride.csv"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Data%20Analysis\DataAnalysis\capstone\case%201\data\SQL%20result\Popular%20type%20of%20ride.csv"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Data%20Analysis\DataAnalysis\capstone\case%201\data\SQL%20result\Popular%20type%20of%20ride.csv"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Data%20Analysis\DataAnalysis\capstone\case%201\data\SQL%20result\Popular%20type%20of%20ride.csv"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Data%20Analysis\DataAnalysis\capstone\case%201\data\SQL%20result\Average%20duration.csv"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Data%20Analysis\DataAnalysis\capstone\case%201\data\SQL%20result\Average%20duration.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'Popular type of ride.csv'!$C$1</c:f>
              <c:strCache>
                <c:ptCount val="1"/>
                <c:pt idx="0">
                  <c:v>trip counts</c:v>
                </c:pt>
              </c:strCache>
            </c:strRef>
          </c:tx>
          <c:spPr/>
          <c:explosion val="0"/>
          <c:dPt>
            <c:idx val="0"/>
            <c:bubble3D val="0"/>
            <c:spPr>
              <a:solidFill>
                <a:srgbClr val="5B9BD5"/>
              </a:solidFill>
              <a:ln>
                <a:solidFill>
                  <a:schemeClr val="bg1"/>
                </a:solidFill>
              </a:ln>
              <a:effectLst/>
            </c:spPr>
          </c:dPt>
          <c:dPt>
            <c:idx val="1"/>
            <c:bubble3D val="0"/>
            <c:spPr>
              <a:solidFill>
                <a:srgbClr val="ED7D31"/>
              </a:solidFill>
              <a:ln>
                <a:solidFill>
                  <a:schemeClr val="bg1"/>
                </a:solidFill>
              </a:ln>
              <a:effectLst/>
            </c:spPr>
          </c:dPt>
          <c:dPt>
            <c:idx val="2"/>
            <c:bubble3D val="0"/>
            <c:spPr>
              <a:solidFill>
                <a:schemeClr val="accent3"/>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800" b="0" i="0" u="none" strike="noStrike" kern="1200" baseline="0">
                    <a:solidFill>
                      <a:schemeClr val="tx1">
                        <a:lumMod val="75000"/>
                        <a:lumOff val="25000"/>
                      </a:schemeClr>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'Popular type of ride.csv'!$B$2:$B$4</c:f>
              <c:strCache>
                <c:ptCount val="3"/>
                <c:pt idx="0" c:formatCode="General">
                  <c:v>classic bike</c:v>
                </c:pt>
                <c:pt idx="1" c:formatCode="General">
                  <c:v>electric bike</c:v>
                </c:pt>
                <c:pt idx="2" c:formatCode="General">
                  <c:v>electric scooter</c:v>
                </c:pt>
              </c:strCache>
            </c:strRef>
          </c:cat>
          <c:val>
            <c:numRef>
              <c:f>'Popular type of ride.csv'!$C$2:$C$4</c:f>
              <c:numCache>
                <c:formatCode>General</c:formatCode>
                <c:ptCount val="3"/>
                <c:pt idx="0">
                  <c:v>976130</c:v>
                </c:pt>
                <c:pt idx="1">
                  <c:v>528214</c:v>
                </c:pt>
                <c:pt idx="2">
                  <c:v>25740</c:v>
                </c:pt>
              </c:numCache>
            </c:numRef>
          </c:val>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uri="{0b15fc19-7d7d-44ad-8c2d-2c3a37ce22c3}">
        <chartProps xmlns="https://web.wps.cn/et/2018/main" chartId="{636ec3e0-1817-417e-bf8b-38f32f8ee135}"/>
      </c:ext>
    </c:extLst>
  </c:chart>
  <c:spPr>
    <a:solidFill>
      <a:schemeClr val="bg1"/>
    </a:solidFill>
    <a:ln w="9525" cap="flat" cmpd="sng" algn="ctr">
      <a:solidFill>
        <a:schemeClr val="tx1">
          <a:lumMod val="15000"/>
          <a:lumOff val="85000"/>
        </a:schemeClr>
      </a:solidFill>
      <a:round/>
    </a:ln>
    <a:effectLst/>
  </c:spPr>
  <c:txPr>
    <a:bodyPr/>
    <a:lstStyle/>
    <a:p>
      <a:pPr>
        <a:defRPr lang="en-US" sz="32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c:explosion val="0"/>
          <c:dPt>
            <c:idx val="0"/>
            <c:bubble3D val="0"/>
            <c:spPr>
              <a:solidFill>
                <a:srgbClr val="ED7D31"/>
              </a:solidFill>
              <a:ln>
                <a:solidFill>
                  <a:schemeClr val="bg1"/>
                </a:solidFill>
              </a:ln>
              <a:effectLst/>
            </c:spPr>
          </c:dPt>
          <c:dPt>
            <c:idx val="1"/>
            <c:bubble3D val="0"/>
            <c:spPr>
              <a:solidFill>
                <a:srgbClr val="5B9BD5"/>
              </a:solidFill>
              <a:ln>
                <a:solidFill>
                  <a:schemeClr val="bg1"/>
                </a:solidFill>
              </a:ln>
              <a:effectLst/>
            </c:spPr>
          </c:dPt>
          <c:dPt>
            <c:idx val="2"/>
            <c:bubble3D val="0"/>
            <c:spPr>
              <a:solidFill>
                <a:schemeClr val="accent3"/>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800" b="0" i="0" u="none" strike="noStrike" kern="1200" baseline="0">
                    <a:solidFill>
                      <a:schemeClr val="tx1">
                        <a:lumMod val="75000"/>
                        <a:lumOff val="25000"/>
                      </a:schemeClr>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'Popular type of ride.csv'!$A$5:$B$7</c:f>
              <c:multiLvlStrCache>
                <c:ptCount val="3"/>
                <c:lvl>
                  <c:pt idx="0" c:formatCode="General">
                    <c:v>classic bike</c:v>
                  </c:pt>
                  <c:pt idx="1" c:formatCode="General">
                    <c:v>electric bike</c:v>
                  </c:pt>
                  <c:pt idx="2" c:formatCode="General">
                    <c:v>electric scooter</c:v>
                  </c:pt>
                </c:lvl>
                <c:lvl>
                  <c:pt idx="0" c:formatCode="General">
                    <c:v>member</c:v>
                  </c:pt>
                  <c:pt idx="1" c:formatCode="General">
                    <c:v>member</c:v>
                  </c:pt>
                  <c:pt idx="2" c:formatCode="General">
                    <c:v>member</c:v>
                  </c:pt>
                </c:lvl>
              </c:multiLvlStrCache>
            </c:multiLvlStrRef>
          </c:cat>
          <c:val>
            <c:numRef>
              <c:f>'Popular type of ride.csv'!$C$5:$C$7</c:f>
              <c:numCache>
                <c:formatCode>General</c:formatCode>
                <c:ptCount val="3"/>
                <c:pt idx="0">
                  <c:v>1785954</c:v>
                </c:pt>
                <c:pt idx="1">
                  <c:v>906597</c:v>
                </c:pt>
                <c:pt idx="2">
                  <c:v>22087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uri="{0b15fc19-7d7d-44ad-8c2d-2c3a37ce22c3}">
        <chartProps xmlns="https://web.wps.cn/et/2018/main" chartId="{b25a2ab4-5cc4-40de-94e3-5d1c8b053039}"/>
      </c:ext>
    </c:extLst>
  </c:chart>
  <c:spPr>
    <a:solidFill>
      <a:schemeClr val="bg1"/>
    </a:solidFill>
    <a:ln w="9525" cap="flat" cmpd="sng" algn="ctr">
      <a:solidFill>
        <a:schemeClr val="tx1">
          <a:lumMod val="15000"/>
          <a:lumOff val="85000"/>
        </a:schemeClr>
      </a:solidFill>
      <a:round/>
    </a:ln>
    <a:effectLst/>
  </c:spPr>
  <c:txPr>
    <a:bodyPr/>
    <a:lstStyle/>
    <a:p>
      <a:pPr>
        <a:defRPr lang="en-US" sz="2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'Popular type of ride.csv'!$C$1</c:f>
              <c:strCache>
                <c:ptCount val="1"/>
                <c:pt idx="0">
                  <c:v>trip counts</c:v>
                </c:pt>
              </c:strCache>
            </c:strRef>
          </c:tx>
          <c:spPr/>
          <c:explosion val="0"/>
          <c:dPt>
            <c:idx val="0"/>
            <c:bubble3D val="0"/>
            <c:spPr>
              <a:solidFill>
                <a:srgbClr val="5B9BD5"/>
              </a:solidFill>
              <a:ln>
                <a:solidFill>
                  <a:schemeClr val="bg1"/>
                </a:solidFill>
              </a:ln>
              <a:effectLst/>
            </c:spPr>
          </c:dPt>
          <c:dPt>
            <c:idx val="1"/>
            <c:bubble3D val="0"/>
            <c:spPr>
              <a:solidFill>
                <a:srgbClr val="ED7D31"/>
              </a:solidFill>
              <a:ln>
                <a:solidFill>
                  <a:schemeClr val="bg1"/>
                </a:solidFill>
              </a:ln>
              <a:effectLst/>
            </c:spPr>
          </c:dPt>
          <c:dPt>
            <c:idx val="2"/>
            <c:bubble3D val="0"/>
            <c:spPr>
              <a:solidFill>
                <a:schemeClr val="accent3"/>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800" b="0" i="0" u="none" strike="noStrike" kern="1200" baseline="0">
                    <a:solidFill>
                      <a:schemeClr val="tx1">
                        <a:lumMod val="75000"/>
                        <a:lumOff val="25000"/>
                      </a:schemeClr>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'Popular type of ride.csv'!$B$2:$B$4</c:f>
              <c:strCache>
                <c:ptCount val="3"/>
                <c:pt idx="0" c:formatCode="General">
                  <c:v>classic bike</c:v>
                </c:pt>
                <c:pt idx="1" c:formatCode="General">
                  <c:v>electric bike</c:v>
                </c:pt>
                <c:pt idx="2" c:formatCode="General">
                  <c:v>electric scooter</c:v>
                </c:pt>
              </c:strCache>
            </c:strRef>
          </c:cat>
          <c:val>
            <c:numRef>
              <c:f>'Popular type of ride.csv'!$C$2:$C$4</c:f>
              <c:numCache>
                <c:formatCode>General</c:formatCode>
                <c:ptCount val="3"/>
                <c:pt idx="0">
                  <c:v>976130</c:v>
                </c:pt>
                <c:pt idx="1">
                  <c:v>528214</c:v>
                </c:pt>
                <c:pt idx="2">
                  <c:v>25740</c:v>
                </c:pt>
              </c:numCache>
            </c:numRef>
          </c:val>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uri="{0b15fc19-7d7d-44ad-8c2d-2c3a37ce22c3}">
        <chartProps xmlns="https://web.wps.cn/et/2018/main" chartId="{636ec3e0-1817-417e-bf8b-38f32f8ee135}"/>
      </c:ext>
    </c:extLst>
  </c:chart>
  <c:spPr>
    <a:solidFill>
      <a:schemeClr val="bg1"/>
    </a:solidFill>
    <a:ln w="9525" cap="flat" cmpd="sng" algn="ctr">
      <a:solidFill>
        <a:schemeClr val="tx1">
          <a:lumMod val="15000"/>
          <a:lumOff val="85000"/>
        </a:schemeClr>
      </a:solidFill>
      <a:round/>
    </a:ln>
    <a:effectLst/>
  </c:spPr>
  <c:txPr>
    <a:bodyPr/>
    <a:lstStyle/>
    <a:p>
      <a:pPr>
        <a:defRPr lang="en-US" sz="32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c:explosion val="0"/>
          <c:dPt>
            <c:idx val="0"/>
            <c:bubble3D val="0"/>
            <c:spPr>
              <a:solidFill>
                <a:srgbClr val="ED7D31"/>
              </a:solidFill>
              <a:ln>
                <a:solidFill>
                  <a:schemeClr val="bg1"/>
                </a:solidFill>
              </a:ln>
              <a:effectLst/>
            </c:spPr>
          </c:dPt>
          <c:dPt>
            <c:idx val="1"/>
            <c:bubble3D val="0"/>
            <c:spPr>
              <a:solidFill>
                <a:srgbClr val="5B9BD5"/>
              </a:solidFill>
              <a:ln>
                <a:solidFill>
                  <a:schemeClr val="bg1"/>
                </a:solidFill>
              </a:ln>
              <a:effectLst/>
            </c:spPr>
          </c:dPt>
          <c:dPt>
            <c:idx val="2"/>
            <c:bubble3D val="0"/>
            <c:spPr>
              <a:solidFill>
                <a:schemeClr val="accent3"/>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800" b="0" i="0" u="none" strike="noStrike" kern="1200" baseline="0">
                    <a:solidFill>
                      <a:schemeClr val="tx1">
                        <a:lumMod val="75000"/>
                        <a:lumOff val="25000"/>
                      </a:schemeClr>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'Popular type of ride.csv'!$A$5:$B$7</c:f>
              <c:multiLvlStrCache>
                <c:ptCount val="3"/>
                <c:lvl>
                  <c:pt idx="0" c:formatCode="General">
                    <c:v>classic bike</c:v>
                  </c:pt>
                  <c:pt idx="1" c:formatCode="General">
                    <c:v>electric bike</c:v>
                  </c:pt>
                  <c:pt idx="2" c:formatCode="General">
                    <c:v>electric scooter</c:v>
                  </c:pt>
                </c:lvl>
                <c:lvl>
                  <c:pt idx="0" c:formatCode="General">
                    <c:v>member</c:v>
                  </c:pt>
                  <c:pt idx="1" c:formatCode="General">
                    <c:v>member</c:v>
                  </c:pt>
                  <c:pt idx="2" c:formatCode="General">
                    <c:v>member</c:v>
                  </c:pt>
                </c:lvl>
              </c:multiLvlStrCache>
            </c:multiLvlStrRef>
          </c:cat>
          <c:val>
            <c:numRef>
              <c:f>'Popular type of ride.csv'!$C$5:$C$7</c:f>
              <c:numCache>
                <c:formatCode>General</c:formatCode>
                <c:ptCount val="3"/>
                <c:pt idx="0">
                  <c:v>1785954</c:v>
                </c:pt>
                <c:pt idx="1">
                  <c:v>906597</c:v>
                </c:pt>
                <c:pt idx="2">
                  <c:v>22087</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uri="{0b15fc19-7d7d-44ad-8c2d-2c3a37ce22c3}">
        <chartProps xmlns="https://web.wps.cn/et/2018/main" chartId="{b25a2ab4-5cc4-40de-94e3-5d1c8b053039}"/>
      </c:ext>
    </c:extLst>
  </c:chart>
  <c:spPr>
    <a:solidFill>
      <a:schemeClr val="bg1"/>
    </a:solidFill>
    <a:ln w="9525" cap="flat" cmpd="sng" algn="ctr">
      <a:solidFill>
        <a:schemeClr val="tx1">
          <a:lumMod val="15000"/>
          <a:lumOff val="85000"/>
        </a:schemeClr>
      </a:solidFill>
      <a:round/>
    </a:ln>
    <a:effectLst/>
  </c:spPr>
  <c:txPr>
    <a:bodyPr/>
    <a:lstStyle/>
    <a:p>
      <a:pPr>
        <a:defRPr lang="en-US" sz="2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'Average duration.csv'!$B$1</c:f>
              <c:strCache>
                <c:ptCount val="1"/>
                <c:pt idx="0">
                  <c:v>trip_total</c:v>
                </c:pt>
              </c:strCache>
            </c:strRef>
          </c:tx>
          <c:spPr/>
          <c:explosion val="0"/>
          <c:dPt>
            <c:idx val="0"/>
            <c:bubble3D val="0"/>
            <c:spPr>
              <a:solidFill>
                <a:srgbClr val="5B9BD5"/>
              </a:solidFill>
              <a:ln>
                <a:solidFill>
                  <a:schemeClr val="bg1"/>
                </a:solidFill>
              </a:ln>
              <a:effectLst/>
            </c:spPr>
          </c:dPt>
          <c:dPt>
            <c:idx val="1"/>
            <c:bubble3D val="0"/>
            <c:spPr>
              <a:solidFill>
                <a:srgbClr val="ED7D31"/>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400" b="0" i="0" u="none" strike="noStrike" kern="1200" baseline="0">
                    <a:solidFill>
                      <a:schemeClr val="tx1">
                        <a:lumMod val="75000"/>
                        <a:lumOff val="25000"/>
                      </a:schemeClr>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'Average duration.csv'!$A$2:$A$3</c:f>
              <c:strCache>
                <c:ptCount val="2"/>
                <c:pt idx="0" c:formatCode="General">
                  <c:v>casual</c:v>
                </c:pt>
                <c:pt idx="1" c:formatCode="General">
                  <c:v>member</c:v>
                </c:pt>
              </c:strCache>
            </c:strRef>
          </c:cat>
          <c:val>
            <c:numRef>
              <c:f>'Average duration.csv'!$B$2:$B$3</c:f>
              <c:numCache>
                <c:formatCode>_ * #,##0_ ;_ * \-#,##0_ ;_ * "-"??_ ;_ @_ </c:formatCode>
                <c:ptCount val="2"/>
                <c:pt idx="0">
                  <c:v>1530084</c:v>
                </c:pt>
                <c:pt idx="1">
                  <c:v>2714638</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a9b8dffa-eec3-4e43-a677-c24d8dd501d6}"/>
      </c:ext>
    </c:extLst>
  </c:chart>
  <c:spPr>
    <a:solidFill>
      <a:schemeClr val="bg1"/>
    </a:solidFill>
    <a:ln w="9525" cap="flat" cmpd="sng" algn="ctr">
      <a:solidFill>
        <a:schemeClr val="tx1">
          <a:lumMod val="15000"/>
          <a:lumOff val="85000"/>
        </a:schemeClr>
      </a:solidFill>
      <a:round/>
    </a:ln>
    <a:effectLst/>
  </c:spPr>
  <c:txPr>
    <a:bodyPr/>
    <a:lstStyle/>
    <a:p>
      <a:pPr>
        <a:defRPr lang="en-US" sz="24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'Average duration.csv'!$D$1</c:f>
              <c:strCache>
                <c:ptCount val="1"/>
                <c:pt idx="0">
                  <c:v>duration_total</c:v>
                </c:pt>
              </c:strCache>
            </c:strRef>
          </c:tx>
          <c:spPr/>
          <c:explosion val="0"/>
          <c:dPt>
            <c:idx val="0"/>
            <c:bubble3D val="0"/>
            <c:spPr>
              <a:solidFill>
                <a:srgbClr val="5B9BD5"/>
              </a:solidFill>
              <a:ln>
                <a:solidFill>
                  <a:schemeClr val="bg1"/>
                </a:solidFill>
              </a:ln>
              <a:effectLst/>
            </c:spPr>
          </c:dPt>
          <c:dPt>
            <c:idx val="1"/>
            <c:bubble3D val="0"/>
            <c:spPr>
              <a:solidFill>
                <a:srgbClr val="ED7D31"/>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2400" b="0" i="0" u="none" strike="noStrike" kern="1200" baseline="0">
                    <a:solidFill>
                      <a:schemeClr val="tx1">
                        <a:lumMod val="75000"/>
                        <a:lumOff val="25000"/>
                      </a:schemeClr>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'Average duration.csv'!$A$2:$A$3</c:f>
              <c:strCache>
                <c:ptCount val="2"/>
                <c:pt idx="0" c:formatCode="General">
                  <c:v>casual</c:v>
                </c:pt>
                <c:pt idx="1" c:formatCode="General">
                  <c:v>member</c:v>
                </c:pt>
              </c:strCache>
            </c:strRef>
          </c:cat>
          <c:val>
            <c:numRef>
              <c:f>'Average duration.csv'!$D$2:$D$3</c:f>
              <c:numCache>
                <c:formatCode>_ * #,##0_ ;_ * \-#,##0_ ;_ * "-"??_ ;_ @_ </c:formatCode>
                <c:ptCount val="2"/>
                <c:pt idx="0">
                  <c:v>36023367</c:v>
                </c:pt>
                <c:pt idx="1">
                  <c:v>32493068</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d6556cce-7236-429f-9d74-578758efc2dc}"/>
      </c:ext>
    </c:extLst>
  </c:chart>
  <c:spPr>
    <a:solidFill>
      <a:schemeClr val="bg1"/>
    </a:solidFill>
    <a:ln w="9525" cap="flat" cmpd="sng" algn="ctr">
      <a:solidFill>
        <a:schemeClr val="tx1">
          <a:lumMod val="15000"/>
          <a:lumOff val="85000"/>
        </a:schemeClr>
      </a:solid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10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10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39A5F825-9C29-43CC-BB96-80A60E9689F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sym typeface="+mn-ea"/>
              </a:rPr>
              <a:t>This means that we won’t be able to connect pass purchases to credit card numbers to determine if casual riders live in the Cyclistic service area or if they have purchased multiple single passes.</a:t>
            </a:r>
            <a:endParaRPr lang="en-US" alt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có thể thấy casual dùng nhiều electtric bikes hơn. giá cả? giá electric must be more expensive. nhưng casual chấp nhận maybe là vì dùng 1 lần thì thôi chơi mắc cũng đc, ngoài ra ở </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all routes for members are 1 way, casuals are round trips. reflect user behavior: member have a set routine</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members almost dont have a most popular stations. all top stations rank almost the same. casual on the other hand crealy show interest in some</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from then member use soar, due to working hour starts. during midday, member use drop, but still higher than casuals, then member peak and at xiaban time. </a:t>
            </a:r>
            <a:endParaRPr lang="en-US"/>
          </a:p>
          <a:p>
            <a:r>
              <a:rPr lang="en-US"/>
              <a:t>meanwhile, casual use stable during midday till 17, and drop after that. </a:t>
            </a:r>
            <a:endParaRPr lang="en-US"/>
          </a:p>
          <a:p>
            <a:endParaRPr lang="en-US"/>
          </a:p>
          <a:p>
            <a:r>
              <a:rPr lang="en-US"/>
              <a:t>both dont seem to use bike much for night time, however, </a:t>
            </a:r>
            <a:r>
              <a:rPr lang="en-US">
                <a:sym typeface="+mn-ea"/>
              </a:rPr>
              <a:t>interesting points: more casuals than members bikes from after midnight to 6am.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pattern hoàn toàn ngược nhau. member active trong tuần và inactive cuối tuần, casual thì ngược lại =&gt; makes sense prmote campaign cho casual, maybe gói member nhưng chỉ dành cho cuối tuần, or gói member theo kiểu set dùng bao lần trong vòng n thời gian</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cả 2 có pattern giống nhau, casual còn có xu hướng tụt hơn memebr ở những tháng cuối năm =&gt; thời tiết mùa đông discourage people biking.</a:t>
            </a:r>
            <a:endParaRPr lang="en-US"/>
          </a:p>
          <a:p>
            <a:r>
              <a:rPr lang="en-US"/>
              <a:t>=&gt; ko cần phải promote ppl convert trong mùa đông làm gì, vì ngay cả là member thì ng ta cũng ko mặn mà đi xe.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xml"/><Relationship Id="rId8" Type="http://schemas.microsoft.com/office/2007/relationships/hdphoto" Target="../media/image4.wdp"/><Relationship Id="rId7" Type="http://schemas.openxmlformats.org/officeDocument/2006/relationships/image" Target="../media/image3.png"/><Relationship Id="rId6" Type="http://schemas.openxmlformats.org/officeDocument/2006/relationships/tags" Target="../tags/tag7.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tags" Target="../tags/tag6.xml"/><Relationship Id="rId2" Type="http://schemas.openxmlformats.org/officeDocument/2006/relationships/tags" Target="../tags/tag5.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image" Target="../media/image5.png"/><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image" Target="../media/image8.png"/><Relationship Id="rId6" Type="http://schemas.openxmlformats.org/officeDocument/2006/relationships/tags" Target="../tags/tag23.xml"/><Relationship Id="rId5" Type="http://schemas.openxmlformats.org/officeDocument/2006/relationships/tags" Target="../tags/tag22.xml"/><Relationship Id="rId4" Type="http://schemas.microsoft.com/office/2007/relationships/hdphoto" Target="../media/image7.wdp"/><Relationship Id="rId3" Type="http://schemas.openxmlformats.org/officeDocument/2006/relationships/image" Target="../media/image6.png"/><Relationship Id="rId2" Type="http://schemas.openxmlformats.org/officeDocument/2006/relationships/tags" Target="../tags/tag21.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11.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image" Target="../media/image10.png"/><Relationship Id="rId4" Type="http://schemas.openxmlformats.org/officeDocument/2006/relationships/tags" Target="../tags/tag30.xml"/><Relationship Id="rId3" Type="http://schemas.openxmlformats.org/officeDocument/2006/relationships/image" Target="../media/image9.png"/><Relationship Id="rId2" Type="http://schemas.openxmlformats.org/officeDocument/2006/relationships/tags" Target="../tags/tag29.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microsoft.com/office/2007/relationships/hdphoto" Target="../media/image4.wdp"/><Relationship Id="rId8" Type="http://schemas.openxmlformats.org/officeDocument/2006/relationships/image" Target="../media/image3.png"/><Relationship Id="rId7" Type="http://schemas.openxmlformats.org/officeDocument/2006/relationships/tags" Target="../tags/tag71.xml"/><Relationship Id="rId6" Type="http://schemas.microsoft.com/office/2007/relationships/hdphoto" Target="../media/image2.wdp"/><Relationship Id="rId5" Type="http://schemas.openxmlformats.org/officeDocument/2006/relationships/image" Target="../media/image1.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image" Target="../media/image5.png"/><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2192000" cy="6858000"/>
          </a:xfrm>
          <a:prstGeom prst="rect">
            <a:avLst/>
          </a:prstGeom>
          <a:gradFill flip="none" rotWithShape="1">
            <a:gsLst>
              <a:gs pos="59000">
                <a:schemeClr val="bg2">
                  <a:alpha val="0"/>
                </a:schemeClr>
              </a:gs>
              <a:gs pos="0">
                <a:schemeClr val="bg2">
                  <a:alpha val="99000"/>
                </a:schemeClr>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5" name="图片 14"/>
          <p:cNvPicPr>
            <a:picLocks noChangeAspect="1"/>
          </p:cNvPicPr>
          <p:nvPr userDrawn="1">
            <p:custDataLst>
              <p:tags r:id="rId3"/>
            </p:custDataLst>
          </p:nvPr>
        </p:nvPicPr>
        <p:blipFill>
          <a:blip r:embed="rId4">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0" y="2443401"/>
            <a:ext cx="12192000" cy="4407408"/>
          </a:xfrm>
          <a:prstGeom prst="rect">
            <a:avLst/>
          </a:prstGeom>
          <a:effectLst>
            <a:softEdge rad="0"/>
          </a:effectLst>
        </p:spPr>
      </p:pic>
      <p:pic>
        <p:nvPicPr>
          <p:cNvPr id="6" name="图片 5"/>
          <p:cNvPicPr>
            <a:picLocks noChangeAspect="1"/>
          </p:cNvPicPr>
          <p:nvPr userDrawn="1">
            <p:custDataLst>
              <p:tags r:id="rId6"/>
            </p:custDataLst>
          </p:nvPr>
        </p:nvPicPr>
        <p:blipFill>
          <a:blip r:embed="rId7">
            <a:duotone>
              <a:prstClr val="black"/>
              <a:schemeClr val="accent1">
                <a:lumMod val="60000"/>
                <a:lumOff val="40000"/>
                <a:tint val="45000"/>
                <a:satMod val="400000"/>
              </a:schemeClr>
            </a:duotone>
            <a:extLst>
              <a:ext uri="{BEBA8EAE-BF5A-486C-A8C5-ECC9F3942E4B}">
                <a14:imgProps xmlns:a14="http://schemas.microsoft.com/office/drawing/2010/main">
                  <a14:imgLayer r:embed="rId8">
                    <a14:imgEffect>
                      <a14:saturation sat="321000"/>
                    </a14:imgEffect>
                  </a14:imgLayer>
                </a14:imgProps>
              </a:ext>
              <a:ext uri="{28A0092B-C50C-407E-A947-70E740481C1C}">
                <a14:useLocalDpi xmlns:a14="http://schemas.microsoft.com/office/drawing/2010/main" val="0"/>
              </a:ext>
            </a:extLst>
          </a:blip>
          <a:stretch>
            <a:fillRect/>
          </a:stretch>
        </p:blipFill>
        <p:spPr>
          <a:xfrm>
            <a:off x="0" y="2442067"/>
            <a:ext cx="12192000" cy="4410075"/>
          </a:xfrm>
          <a:prstGeom prst="rect">
            <a:avLst/>
          </a:prstGeom>
        </p:spPr>
      </p:pic>
      <p:sp>
        <p:nvSpPr>
          <p:cNvPr id="23" name="图形 21"/>
          <p:cNvSpPr/>
          <p:nvPr>
            <p:custDataLst>
              <p:tags r:id="rId9"/>
            </p:custDataLst>
          </p:nvPr>
        </p:nvSpPr>
        <p:spPr>
          <a:xfrm>
            <a:off x="2861210" y="3881380"/>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8" name="图片 27"/>
          <p:cNvPicPr>
            <a:picLocks noChangeAspect="1"/>
          </p:cNvPicPr>
          <p:nvPr userDrawn="1">
            <p:custDataLst>
              <p:tags r:id="rId10"/>
            </p:custDataLst>
          </p:nvPr>
        </p:nvPicPr>
        <p:blipFill>
          <a:blip r:embed="rId11">
            <a:extLst>
              <a:ext uri="{28A0092B-C50C-407E-A947-70E740481C1C}">
                <a14:useLocalDpi xmlns:a14="http://schemas.microsoft.com/office/drawing/2010/main" val="0"/>
              </a:ext>
            </a:extLst>
          </a:blip>
          <a:stretch>
            <a:fillRect/>
          </a:stretch>
        </p:blipFill>
        <p:spPr>
          <a:xfrm>
            <a:off x="0" y="2468245"/>
            <a:ext cx="12192000" cy="4410075"/>
          </a:xfrm>
          <a:prstGeom prst="rect">
            <a:avLst/>
          </a:prstGeom>
        </p:spPr>
      </p:pic>
      <p:sp>
        <p:nvSpPr>
          <p:cNvPr id="2" name="标题 1"/>
          <p:cNvSpPr>
            <a:spLocks noGrp="1"/>
          </p:cNvSpPr>
          <p:nvPr>
            <p:ph type="ctrTitle" hasCustomPrompt="1"/>
            <p:custDataLst>
              <p:tags r:id="rId12"/>
            </p:custDataLst>
          </p:nvPr>
        </p:nvSpPr>
        <p:spPr>
          <a:xfrm>
            <a:off x="1047750" y="1998900"/>
            <a:ext cx="10096500" cy="1296750"/>
          </a:xfrm>
        </p:spPr>
        <p:txBody>
          <a:bodyPr anchor="t">
            <a:normAutofit/>
          </a:bodyPr>
          <a:lstStyle>
            <a:lvl1pPr algn="ctr">
              <a:lnSpc>
                <a:spcPct val="100000"/>
              </a:lnSpc>
              <a:defRPr sz="4000">
                <a:solidFill>
                  <a:schemeClr val="tx2">
                    <a:lumMod val="75000"/>
                    <a:lumOff val="25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13"/>
            </p:custDataLst>
          </p:nvPr>
        </p:nvSpPr>
        <p:spPr>
          <a:xfrm>
            <a:off x="1047750" y="871061"/>
            <a:ext cx="10096500" cy="991949"/>
          </a:xfrm>
        </p:spPr>
        <p:txBody>
          <a:bodyPr anchor="b">
            <a:normAutofit/>
          </a:bodyPr>
          <a:lstStyle>
            <a:lvl1pPr marL="0" indent="0" algn="ctr">
              <a:lnSpc>
                <a:spcPct val="100000"/>
              </a:lnSpc>
              <a:buNone/>
              <a:defRPr sz="2400">
                <a:solidFill>
                  <a:schemeClr val="tx2">
                    <a:lumMod val="75000"/>
                    <a:lumOff val="25000"/>
                  </a:schemeClr>
                </a:solidFill>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24" name="署名占位符 10"/>
          <p:cNvSpPr>
            <a:spLocks noGrp="1"/>
          </p:cNvSpPr>
          <p:nvPr>
            <p:ph type="body" sz="quarter" idx="17" hasCustomPrompt="1"/>
            <p:custDataLst>
              <p:tags r:id="rId14"/>
            </p:custDataLst>
          </p:nvPr>
        </p:nvSpPr>
        <p:spPr>
          <a:xfrm>
            <a:off x="1047750" y="3437514"/>
            <a:ext cx="10096500" cy="2067935"/>
          </a:xfrm>
        </p:spPr>
        <p:txBody>
          <a:bodyPr anchor="t">
            <a:normAutofit/>
          </a:bodyPr>
          <a:lstStyle>
            <a:lvl1pPr marL="0" indent="0" algn="ctr">
              <a:lnSpc>
                <a:spcPct val="100000"/>
              </a:lnSpc>
              <a:buNone/>
              <a:defRPr sz="1800">
                <a:solidFill>
                  <a:schemeClr val="tx2">
                    <a:lumMod val="75000"/>
                    <a:lumOff val="25000"/>
                  </a:schemeClr>
                </a:solidFill>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8"/>
            <p:custDataLst>
              <p:tags r:id="rId1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9"/>
            <p:custDataLst>
              <p:tags r:id="rId1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20"/>
            <p:custDataLst>
              <p:tags r:id="rId1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7" name="图片 16"/>
          <p:cNvPicPr>
            <a:picLocks noChangeAspect="1"/>
          </p:cNvPicPr>
          <p:nvPr userDrawn="1">
            <p:custDataLst>
              <p:tags r:id="rId2"/>
            </p:custDataLst>
          </p:nvPr>
        </p:nvPicPr>
        <p:blipFill>
          <a:blip r:embed="rId3">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3175" y="1588"/>
            <a:ext cx="12192000" cy="2847975"/>
          </a:xfrm>
          <a:prstGeom prst="rect">
            <a:avLst/>
          </a:prstGeom>
        </p:spPr>
      </p:pic>
      <p:sp>
        <p:nvSpPr>
          <p:cNvPr id="12" name="图形 21"/>
          <p:cNvSpPr/>
          <p:nvPr userDrawn="1">
            <p:custDataLst>
              <p:tags r:id="rId5"/>
            </p:custDataLst>
          </p:nvPr>
        </p:nvSpPr>
        <p:spPr>
          <a:xfrm flipV="1">
            <a:off x="1661060" y="-396117"/>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6"/>
            </p:custDataLst>
          </p:nvPr>
        </p:nvPicPr>
        <p:blipFill>
          <a:blip r:embed="rId7" cstate="print">
            <a:extLst>
              <a:ext uri="{28A0092B-C50C-407E-A947-70E740481C1C}">
                <a14:useLocalDpi xmlns:a14="http://schemas.microsoft.com/office/drawing/2010/main" val="0"/>
              </a:ext>
            </a:extLst>
          </a:blip>
          <a:stretch>
            <a:fillRect/>
          </a:stretch>
        </p:blipFill>
        <p:spPr>
          <a:xfrm>
            <a:off x="0" y="-634"/>
            <a:ext cx="12188825" cy="2888252"/>
          </a:xfrm>
          <a:prstGeom prst="rect">
            <a:avLst/>
          </a:prstGeom>
        </p:spPr>
      </p:pic>
      <p:sp>
        <p:nvSpPr>
          <p:cNvPr id="4" name="矩形 3"/>
          <p:cNvSpPr/>
          <p:nvPr userDrawn="1">
            <p:custDataLst>
              <p:tags r:id="rId8"/>
            </p:custDataLst>
          </p:nvPr>
        </p:nvSpPr>
        <p:spPr>
          <a:xfrm>
            <a:off x="3175" y="-635"/>
            <a:ext cx="12188825" cy="68580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2" name="标题 1"/>
          <p:cNvSpPr>
            <a:spLocks noGrp="1"/>
          </p:cNvSpPr>
          <p:nvPr>
            <p:ph type="title" hasCustomPrompt="1"/>
            <p:custDataLst>
              <p:tags r:id="rId9"/>
            </p:custDataLst>
          </p:nvPr>
        </p:nvSpPr>
        <p:spPr>
          <a:xfrm>
            <a:off x="1201738" y="565200"/>
            <a:ext cx="7770812" cy="1625550"/>
          </a:xfrm>
        </p:spPr>
        <p:txBody>
          <a:bodyPr anchor="b">
            <a:normAutofit/>
          </a:bodyPr>
          <a:lstStyle>
            <a:lvl1pPr>
              <a:defRPr sz="4400">
                <a:solidFill>
                  <a:schemeClr val="accent1"/>
                </a:solidFill>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11"/>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1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a:blip r:embed="rId3">
            <a:alphaModFix amt="24000"/>
            <a:duotone>
              <a:prstClr val="black"/>
              <a:schemeClr val="accent1">
                <a:tint val="45000"/>
                <a:satMod val="400000"/>
              </a:schemeClr>
            </a:duotone>
          </a:blip>
          <a:stretch>
            <a:fillRect/>
          </a:stretch>
        </p:blipFill>
        <p:spPr>
          <a:xfrm>
            <a:off x="0" y="0"/>
            <a:ext cx="8963025" cy="6858000"/>
          </a:xfrm>
          <a:prstGeom prst="rect">
            <a:avLst/>
          </a:prstGeom>
        </p:spPr>
      </p:pic>
      <p:pic>
        <p:nvPicPr>
          <p:cNvPr id="10" name="图片 9"/>
          <p:cNvPicPr>
            <a:picLocks noChangeAspect="1"/>
          </p:cNvPicPr>
          <p:nvPr userDrawn="1">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1" y="0"/>
            <a:ext cx="8963025" cy="6858000"/>
          </a:xfrm>
          <a:prstGeom prst="rect">
            <a:avLst/>
          </a:prstGeom>
        </p:spPr>
      </p:pic>
      <p:sp>
        <p:nvSpPr>
          <p:cNvPr id="17" name="任意多边形: 形状 16"/>
          <p:cNvSpPr/>
          <p:nvPr userDrawn="1">
            <p:custDataLst>
              <p:tags r:id="rId6"/>
            </p:custDataLst>
          </p:nvPr>
        </p:nvSpPr>
        <p:spPr>
          <a:xfrm>
            <a:off x="6146" y="1321249"/>
            <a:ext cx="6902245" cy="5536751"/>
          </a:xfrm>
          <a:custGeom>
            <a:avLst/>
            <a:gdLst>
              <a:gd name="connsiteX0" fmla="*/ 0 w 6411247"/>
              <a:gd name="connsiteY0" fmla="*/ 0 h 5212988"/>
              <a:gd name="connsiteX1" fmla="*/ 3539613 w 6411247"/>
              <a:gd name="connsiteY1" fmla="*/ 0 h 5212988"/>
              <a:gd name="connsiteX2" fmla="*/ 3539613 w 6411247"/>
              <a:gd name="connsiteY2" fmla="*/ 129392 h 5212988"/>
              <a:gd name="connsiteX3" fmla="*/ 3768950 w 6411247"/>
              <a:gd name="connsiteY3" fmla="*/ 139399 h 5212988"/>
              <a:gd name="connsiteX4" fmla="*/ 6411247 w 6411247"/>
              <a:gd name="connsiteY4" fmla="*/ 2669628 h 5212988"/>
              <a:gd name="connsiteX5" fmla="*/ 3768950 w 6411247"/>
              <a:gd name="connsiteY5" fmla="*/ 5199857 h 5212988"/>
              <a:gd name="connsiteX6" fmla="*/ 3539613 w 6411247"/>
              <a:gd name="connsiteY6" fmla="*/ 5209864 h 5212988"/>
              <a:gd name="connsiteX7" fmla="*/ 3539613 w 6411247"/>
              <a:gd name="connsiteY7" fmla="*/ 5212988 h 5212988"/>
              <a:gd name="connsiteX8" fmla="*/ 3468022 w 6411247"/>
              <a:gd name="connsiteY8" fmla="*/ 5212988 h 5212988"/>
              <a:gd name="connsiteX9" fmla="*/ 0 w 6411247"/>
              <a:gd name="connsiteY9" fmla="*/ 5212988 h 521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247" h="5212988">
                <a:moveTo>
                  <a:pt x="0" y="0"/>
                </a:moveTo>
                <a:lnTo>
                  <a:pt x="3539613" y="0"/>
                </a:lnTo>
                <a:lnTo>
                  <a:pt x="3539613" y="129392"/>
                </a:lnTo>
                <a:lnTo>
                  <a:pt x="3768950" y="139399"/>
                </a:lnTo>
                <a:cubicBezTo>
                  <a:pt x="5253089" y="269645"/>
                  <a:pt x="6411247" y="1352760"/>
                  <a:pt x="6411247" y="2669628"/>
                </a:cubicBezTo>
                <a:cubicBezTo>
                  <a:pt x="6411247" y="3986496"/>
                  <a:pt x="5253089" y="5069612"/>
                  <a:pt x="3768950" y="5199857"/>
                </a:cubicBezTo>
                <a:lnTo>
                  <a:pt x="3539613" y="5209864"/>
                </a:lnTo>
                <a:lnTo>
                  <a:pt x="3539613" y="5212988"/>
                </a:lnTo>
                <a:lnTo>
                  <a:pt x="3468022" y="5212988"/>
                </a:lnTo>
                <a:lnTo>
                  <a:pt x="0" y="5212988"/>
                </a:lnTo>
                <a:close/>
              </a:path>
            </a:pathLst>
          </a:custGeom>
          <a:gradFill flip="none" rotWithShape="1">
            <a:gsLst>
              <a:gs pos="100000">
                <a:schemeClr val="accent1">
                  <a:lumMod val="60000"/>
                  <a:lumOff val="40000"/>
                  <a:alpha val="0"/>
                </a:schemeClr>
              </a:gs>
              <a:gs pos="0">
                <a:schemeClr val="accent1">
                  <a:lumMod val="60000"/>
                  <a:lumOff val="40000"/>
                  <a:alpha val="13000"/>
                </a:schemeClr>
              </a:gs>
            </a:gsLst>
            <a:path path="shape">
              <a:fillToRect l="50000" t="50000" r="50000" b="50000"/>
            </a:path>
            <a:tileRect/>
          </a:gradFill>
          <a:ln>
            <a:noFill/>
          </a:ln>
          <a:effectLst>
            <a:softEdge rad="4826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4" name="图片 13"/>
          <p:cNvPicPr>
            <a:picLocks noChangeAspect="1"/>
          </p:cNvPicPr>
          <p:nvPr userDrawn="1">
            <p:custDataLst>
              <p:tags r:id="rId7"/>
            </p:custDataLst>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 y="0"/>
            <a:ext cx="8963025" cy="6858000"/>
          </a:xfrm>
          <a:prstGeom prst="rect">
            <a:avLst/>
          </a:prstGeom>
        </p:spPr>
      </p:pic>
      <p:sp>
        <p:nvSpPr>
          <p:cNvPr id="2" name="标题 1"/>
          <p:cNvSpPr>
            <a:spLocks noGrp="1"/>
          </p:cNvSpPr>
          <p:nvPr>
            <p:ph type="title" hasCustomPrompt="1"/>
            <p:custDataLst>
              <p:tags r:id="rId9"/>
            </p:custDataLst>
          </p:nvPr>
        </p:nvSpPr>
        <p:spPr>
          <a:xfrm>
            <a:off x="3581400" y="4956400"/>
            <a:ext cx="7772400" cy="990150"/>
          </a:xfrm>
        </p:spPr>
        <p:txBody>
          <a:bodyPr anchor="b">
            <a:normAutofit/>
          </a:bodyPr>
          <a:lstStyle>
            <a:lvl1pPr algn="r">
              <a:defRPr sz="3600" b="0">
                <a:latin typeface="+mj-lt"/>
                <a:sym typeface="Arial" panose="020B0604020202020204" pitchFamily="34" charset="0"/>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10"/>
            </p:custDataLst>
          </p:nvPr>
        </p:nvSpPr>
        <p:spPr>
          <a:xfrm>
            <a:off x="5467350" y="177887"/>
            <a:ext cx="5886450" cy="1467125"/>
          </a:xfrm>
        </p:spPr>
        <p:txBody>
          <a:bodyPr wrap="none" anchor="b">
            <a:noAutofit/>
          </a:bodyPr>
          <a:lstStyle>
            <a:lvl1pPr marL="0" indent="0" algn="r">
              <a:buNone/>
              <a:defRPr sz="66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11"/>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5"/>
          <p:cNvSpPr>
            <a:spLocks noGrp="1"/>
          </p:cNvSpPr>
          <p:nvPr>
            <p:ph type="ftr" sz="quarter" idx="11"/>
            <p:custDataLst>
              <p:tags r:id="rId1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6"/>
          <p:cNvSpPr>
            <a:spLocks noGrp="1"/>
          </p:cNvSpPr>
          <p:nvPr>
            <p:ph type="sldNum" sz="quarter" idx="12"/>
            <p:custDataLst>
              <p:tags r:id="rId1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vert="horz" lIns="0" tIns="0" rIns="0" bIns="0" rtlCol="0" anchor="ctr">
            <a:normAutofit/>
          </a:bodyPr>
          <a:lstStyle>
            <a:lvl1pPr algn="ctr">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nchor="ctr" anchorCtr="0"/>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4"/>
          <p:cNvSpPr>
            <a:spLocks noGrp="1"/>
          </p:cNvSpPr>
          <p:nvPr>
            <p:ph type="sldNum" sz="quarter" idx="12"/>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5960" y="360000"/>
            <a:ext cx="10799088" cy="864000"/>
          </a:xfrm>
        </p:spPr>
        <p:txBody>
          <a:bodyPr/>
          <a:lstStyle>
            <a:lvl1pPr algn="ctr">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anchor="t"/>
          <a:lstStyle>
            <a:lvl1pPr marL="0" indent="0">
              <a:buNone/>
              <a:defRPr sz="2400" b="0">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9" name="灯片编号占位符 5"/>
          <p:cNvSpPr>
            <a:spLocks noGrp="1"/>
          </p:cNvSpPr>
          <p:nvPr>
            <p:ph type="sldNum" sz="quarter" idx="12"/>
            <p:custDataLst>
              <p:tags r:id="rId6"/>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16" name="矩形 15"/>
          <p:cNvSpPr/>
          <p:nvPr userDrawn="1">
            <p:custDataLst>
              <p:tags r:id="rId2"/>
            </p:custDataLst>
          </p:nvPr>
        </p:nvSpPr>
        <p:spPr>
          <a:xfrm>
            <a:off x="0" y="0"/>
            <a:ext cx="12192000" cy="6849996"/>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17" name="矩形 16"/>
          <p:cNvSpPr/>
          <p:nvPr userDrawn="1">
            <p:custDataLst>
              <p:tags r:id="rId3"/>
            </p:custDataLst>
          </p:nvPr>
        </p:nvSpPr>
        <p:spPr>
          <a:xfrm>
            <a:off x="0" y="0"/>
            <a:ext cx="12192000" cy="6858000"/>
          </a:xfrm>
          <a:prstGeom prst="rect">
            <a:avLst/>
          </a:prstGeom>
          <a:gradFill flip="none" rotWithShape="1">
            <a:gsLst>
              <a:gs pos="59000">
                <a:schemeClr val="bg1">
                  <a:alpha val="40000"/>
                </a:schemeClr>
              </a:gs>
              <a:gs pos="0">
                <a:schemeClr val="bg2"/>
              </a:gs>
              <a:gs pos="100000">
                <a:schemeClr val="bg2">
                  <a:lumMod val="90000"/>
                  <a:alpha val="27000"/>
                </a:schemeClr>
              </a:gs>
            </a:gsLst>
            <a:lin ang="192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18" name="图片 17"/>
          <p:cNvPicPr>
            <a:picLocks noChangeAspect="1"/>
          </p:cNvPicPr>
          <p:nvPr userDrawn="1">
            <p:custDataLst>
              <p:tags r:id="rId4"/>
            </p:custDataLst>
          </p:nvPr>
        </p:nvPicPr>
        <p:blipFill>
          <a:blip r:embed="rId5">
            <a:alphaModFix amt="28000"/>
            <a:duotone>
              <a:prstClr val="black"/>
              <a:schemeClr val="accent1">
                <a:lumMod val="60000"/>
                <a:lumOff val="40000"/>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0" y="2443401"/>
            <a:ext cx="12192000" cy="4407408"/>
          </a:xfrm>
          <a:prstGeom prst="rect">
            <a:avLst/>
          </a:prstGeom>
          <a:effectLst>
            <a:softEdge rad="0"/>
          </a:effectLst>
        </p:spPr>
      </p:pic>
      <p:pic>
        <p:nvPicPr>
          <p:cNvPr id="19" name="图片 18"/>
          <p:cNvPicPr>
            <a:picLocks noChangeAspect="1"/>
          </p:cNvPicPr>
          <p:nvPr userDrawn="1">
            <p:custDataLst>
              <p:tags r:id="rId7"/>
            </p:custDataLst>
          </p:nvPr>
        </p:nvPicPr>
        <p:blipFill>
          <a:blip r:embed="rId8">
            <a:duotone>
              <a:prstClr val="black"/>
              <a:schemeClr val="accent1">
                <a:lumMod val="60000"/>
                <a:lumOff val="40000"/>
                <a:tint val="45000"/>
                <a:satMod val="400000"/>
              </a:schemeClr>
            </a:duotone>
            <a:extLst>
              <a:ext uri="{BEBA8EAE-BF5A-486C-A8C5-ECC9F3942E4B}">
                <a14:imgProps xmlns:a14="http://schemas.microsoft.com/office/drawing/2010/main">
                  <a14:imgLayer r:embed="rId9">
                    <a14:imgEffect>
                      <a14:saturation sat="321000"/>
                    </a14:imgEffect>
                  </a14:imgLayer>
                </a14:imgProps>
              </a:ext>
              <a:ext uri="{28A0092B-C50C-407E-A947-70E740481C1C}">
                <a14:useLocalDpi xmlns:a14="http://schemas.microsoft.com/office/drawing/2010/main" val="0"/>
              </a:ext>
            </a:extLst>
          </a:blip>
          <a:stretch>
            <a:fillRect/>
          </a:stretch>
        </p:blipFill>
        <p:spPr>
          <a:xfrm>
            <a:off x="0" y="2442067"/>
            <a:ext cx="12192000" cy="4410075"/>
          </a:xfrm>
          <a:prstGeom prst="rect">
            <a:avLst/>
          </a:prstGeom>
        </p:spPr>
      </p:pic>
      <p:sp>
        <p:nvSpPr>
          <p:cNvPr id="20" name="图形 21"/>
          <p:cNvSpPr/>
          <p:nvPr userDrawn="1">
            <p:custDataLst>
              <p:tags r:id="rId10"/>
            </p:custDataLst>
          </p:nvPr>
        </p:nvSpPr>
        <p:spPr>
          <a:xfrm>
            <a:off x="2861210" y="3881380"/>
            <a:ext cx="9559390" cy="2840095"/>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cs typeface="Arial" panose="020B0604020202020204" pitchFamily="34" charset="0"/>
              <a:sym typeface="Arial" panose="020B0604020202020204" pitchFamily="34" charset="0"/>
            </a:endParaRPr>
          </a:p>
        </p:txBody>
      </p:sp>
      <p:pic>
        <p:nvPicPr>
          <p:cNvPr id="21" name="图片 20"/>
          <p:cNvPicPr>
            <a:picLocks noChangeAspect="1"/>
          </p:cNvPicPr>
          <p:nvPr userDrawn="1">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0" y="2468245"/>
            <a:ext cx="12192000" cy="4410075"/>
          </a:xfrm>
          <a:prstGeom prst="rect">
            <a:avLst/>
          </a:prstGeom>
        </p:spPr>
      </p:pic>
      <p:sp>
        <p:nvSpPr>
          <p:cNvPr id="2" name="标题 1"/>
          <p:cNvSpPr>
            <a:spLocks noGrp="1"/>
          </p:cNvSpPr>
          <p:nvPr userDrawn="1">
            <p:ph type="ctrTitle" hasCustomPrompt="1"/>
            <p:custDataLst>
              <p:tags r:id="rId13"/>
            </p:custDataLst>
          </p:nvPr>
        </p:nvSpPr>
        <p:spPr>
          <a:xfrm>
            <a:off x="1028700" y="598536"/>
            <a:ext cx="9239250" cy="2799325"/>
          </a:xfrm>
        </p:spPr>
        <p:txBody>
          <a:bodyPr anchor="b"/>
          <a:lstStyle>
            <a:lvl1pPr algn="l">
              <a:lnSpc>
                <a:spcPct val="100000"/>
              </a:lnSpc>
              <a:defRPr sz="6000">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userDrawn="1">
            <p:ph type="dt" sz="half" idx="10"/>
            <p:custDataLst>
              <p:tags r:id="rId14"/>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11"/>
            <p:custDataLst>
              <p:tags r:id="rId15"/>
            </p:custDataLst>
          </p:nvPr>
        </p:nvSpPr>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12"/>
            <p:custDataLst>
              <p:tags r:id="rId16"/>
            </p:custDataLst>
          </p:nvPr>
        </p:nvSpPr>
        <p:spPr>
          <a:xfrm>
            <a:off x="8610600" y="6356350"/>
            <a:ext cx="2743200" cy="365125"/>
          </a:xfrm>
        </p:spPr>
        <p:txBody>
          <a:bodyPr/>
          <a:lstStyle>
            <a:lvl1pPr>
              <a:defRPr>
                <a:latin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24" name="署名占位符 10"/>
          <p:cNvSpPr>
            <a:spLocks noGrp="1"/>
          </p:cNvSpPr>
          <p:nvPr userDrawn="1">
            <p:ph type="body" sz="quarter" idx="17" hasCustomPrompt="1"/>
            <p:custDataLst>
              <p:tags r:id="rId17"/>
            </p:custDataLst>
          </p:nvPr>
        </p:nvSpPr>
        <p:spPr>
          <a:xfrm>
            <a:off x="1028700" y="4096935"/>
            <a:ext cx="7143750" cy="1225776"/>
          </a:xfrm>
        </p:spPr>
        <p:txBody>
          <a:bodyPr anchor="t">
            <a:normAutofit/>
          </a:bodyPr>
          <a:lstStyle>
            <a:lvl1pPr marL="0" indent="0" algn="l">
              <a:lnSpc>
                <a:spcPct val="100000"/>
              </a:lnSpc>
              <a:buNone/>
              <a:defRPr sz="2000">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lIns="0" tIns="0" rIns="0" bIns="0">
            <a:normAutofit/>
          </a:bodyPr>
          <a:lstStyle>
            <a:lvl1pPr algn="l" fontAlgn="base">
              <a:defRPr sz="3200">
                <a:solidFill>
                  <a:schemeClr val="tx1">
                    <a:lumMod val="85000"/>
                    <a:lumOff val="15000"/>
                  </a:schemeClr>
                </a:solidFill>
                <a:latin typeface="Arial" panose="020B0604020202020204" pitchFamily="34" charset="0"/>
                <a:sym typeface="Arial" panose="020B0604020202020204" pitchFamily="34" charset="0"/>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6" Type="http://schemas.openxmlformats.org/officeDocument/2006/relationships/theme" Target="../theme/theme2.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slideLayout" Target="../slideLayouts/slideLayout14.xml"/><Relationship Id="rId19" Type="http://schemas.openxmlformats.org/officeDocument/2006/relationships/image" Target="../media/image8.png"/><Relationship Id="rId18" Type="http://schemas.openxmlformats.org/officeDocument/2006/relationships/tags" Target="../tags/tag86.xml"/><Relationship Id="rId17" Type="http://schemas.openxmlformats.org/officeDocument/2006/relationships/tags" Target="../tags/tag85.xml"/><Relationship Id="rId16" Type="http://schemas.microsoft.com/office/2007/relationships/hdphoto" Target="../media/image7.wdp"/><Relationship Id="rId15" Type="http://schemas.openxmlformats.org/officeDocument/2006/relationships/image" Target="../media/image6.png"/><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3175" y="-635"/>
            <a:ext cx="12188825" cy="685800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1" name="图片 10"/>
          <p:cNvPicPr>
            <a:picLocks noChangeAspect="1"/>
          </p:cNvPicPr>
          <p:nvPr userDrawn="1">
            <p:custDataLst>
              <p:tags r:id="rId14"/>
            </p:custDataLst>
          </p:nvPr>
        </p:nvPicPr>
        <p:blipFill>
          <a:blip r:embed="rId15">
            <a:alphaModFix amt="80000"/>
            <a:duotone>
              <a:prstClr val="black"/>
              <a:schemeClr val="accent1">
                <a:lumMod val="40000"/>
                <a:lumOff val="60000"/>
                <a:tint val="45000"/>
                <a:satMod val="400000"/>
              </a:schemeClr>
            </a:duotone>
            <a:extLst>
              <a:ext uri="{BEBA8EAE-BF5A-486C-A8C5-ECC9F3942E4B}">
                <a14:imgProps xmlns:a14="http://schemas.microsoft.com/office/drawing/2010/main">
                  <a14:imgLayer r:embed="rId16">
                    <a14:imgEffect>
                      <a14:saturation sat="400000"/>
                    </a14:imgEffect>
                  </a14:imgLayer>
                </a14:imgProps>
              </a:ext>
            </a:extLst>
          </a:blip>
          <a:stretch>
            <a:fillRect/>
          </a:stretch>
        </p:blipFill>
        <p:spPr>
          <a:xfrm>
            <a:off x="7102710" y="-5186"/>
            <a:ext cx="5097893" cy="1190836"/>
          </a:xfrm>
          <a:prstGeom prst="rect">
            <a:avLst/>
          </a:prstGeom>
        </p:spPr>
      </p:pic>
      <p:sp>
        <p:nvSpPr>
          <p:cNvPr id="12" name="图形 21"/>
          <p:cNvSpPr/>
          <p:nvPr userDrawn="1">
            <p:custDataLst>
              <p:tags r:id="rId17"/>
            </p:custDataLst>
          </p:nvPr>
        </p:nvSpPr>
        <p:spPr>
          <a:xfrm flipV="1">
            <a:off x="7798584" y="-171480"/>
            <a:ext cx="3997108" cy="1187541"/>
          </a:xfrm>
          <a:custGeom>
            <a:avLst/>
            <a:gdLst>
              <a:gd name="connsiteX0" fmla="*/ 0 w 9464139"/>
              <a:gd name="connsiteY0" fmla="*/ 3103598 h 3103598"/>
              <a:gd name="connsiteX1" fmla="*/ 3653356 w 9464139"/>
              <a:gd name="connsiteY1" fmla="*/ 136216 h 3103598"/>
              <a:gd name="connsiteX2" fmla="*/ 8901332 w 9464139"/>
              <a:gd name="connsiteY2" fmla="*/ 0 h 3103598"/>
              <a:gd name="connsiteX3" fmla="*/ 9464140 w 9464139"/>
              <a:gd name="connsiteY3" fmla="*/ 2829536 h 3103598"/>
              <a:gd name="connsiteX0-1" fmla="*/ 0 w 7311490"/>
              <a:gd name="connsiteY0-2" fmla="*/ 1770098 h 2834342"/>
              <a:gd name="connsiteX1-3" fmla="*/ 1500706 w 7311490"/>
              <a:gd name="connsiteY1-4" fmla="*/ 136216 h 2834342"/>
              <a:gd name="connsiteX2-5" fmla="*/ 6748682 w 7311490"/>
              <a:gd name="connsiteY2-6" fmla="*/ 0 h 2834342"/>
              <a:gd name="connsiteX3-7" fmla="*/ 7311490 w 7311490"/>
              <a:gd name="connsiteY3-8" fmla="*/ 2829536 h 2834342"/>
              <a:gd name="connsiteX4" fmla="*/ 0 w 7311490"/>
              <a:gd name="connsiteY4" fmla="*/ 1770098 h 2834342"/>
              <a:gd name="connsiteX0-9" fmla="*/ 0 w 9997540"/>
              <a:gd name="connsiteY0-10" fmla="*/ 2874998 h 2874998"/>
              <a:gd name="connsiteX1-11" fmla="*/ 4186756 w 9997540"/>
              <a:gd name="connsiteY1-12" fmla="*/ 136216 h 2874998"/>
              <a:gd name="connsiteX2-13" fmla="*/ 9434732 w 9997540"/>
              <a:gd name="connsiteY2-14" fmla="*/ 0 h 2874998"/>
              <a:gd name="connsiteX3-15" fmla="*/ 9997540 w 9997540"/>
              <a:gd name="connsiteY3-16" fmla="*/ 2829536 h 2874998"/>
              <a:gd name="connsiteX4-17" fmla="*/ 0 w 9997540"/>
              <a:gd name="connsiteY4-18" fmla="*/ 2874998 h 2874998"/>
              <a:gd name="connsiteX0-19" fmla="*/ 0 w 9997540"/>
              <a:gd name="connsiteY0-20" fmla="*/ 2874998 h 2874998"/>
              <a:gd name="connsiteX1-21" fmla="*/ 4186756 w 9997540"/>
              <a:gd name="connsiteY1-22" fmla="*/ 136216 h 2874998"/>
              <a:gd name="connsiteX2-23" fmla="*/ 9434732 w 9997540"/>
              <a:gd name="connsiteY2-24" fmla="*/ 0 h 2874998"/>
              <a:gd name="connsiteX3-25" fmla="*/ 9997540 w 9997540"/>
              <a:gd name="connsiteY3-26" fmla="*/ 2829536 h 2874998"/>
              <a:gd name="connsiteX4-27" fmla="*/ 0 w 9997540"/>
              <a:gd name="connsiteY4-28" fmla="*/ 2874998 h 2874998"/>
              <a:gd name="connsiteX0-29" fmla="*/ 0 w 9787990"/>
              <a:gd name="connsiteY0-30" fmla="*/ 2874998 h 2874998"/>
              <a:gd name="connsiteX1-31" fmla="*/ 4186756 w 9787990"/>
              <a:gd name="connsiteY1-32" fmla="*/ 136216 h 2874998"/>
              <a:gd name="connsiteX2-33" fmla="*/ 9434732 w 9787990"/>
              <a:gd name="connsiteY2-34" fmla="*/ 0 h 2874998"/>
              <a:gd name="connsiteX3-35" fmla="*/ 9787990 w 9787990"/>
              <a:gd name="connsiteY3-36" fmla="*/ 2791436 h 2874998"/>
              <a:gd name="connsiteX4-37" fmla="*/ 0 w 9787990"/>
              <a:gd name="connsiteY4-38" fmla="*/ 2874998 h 2874998"/>
              <a:gd name="connsiteX0-39" fmla="*/ 0 w 9787990"/>
              <a:gd name="connsiteY0-40" fmla="*/ 2738782 h 2738782"/>
              <a:gd name="connsiteX1-41" fmla="*/ 4186756 w 9787990"/>
              <a:gd name="connsiteY1-42" fmla="*/ 0 h 2738782"/>
              <a:gd name="connsiteX2-43" fmla="*/ 9301382 w 9787990"/>
              <a:gd name="connsiteY2-44" fmla="*/ 35234 h 2738782"/>
              <a:gd name="connsiteX3-45" fmla="*/ 9787990 w 9787990"/>
              <a:gd name="connsiteY3-46" fmla="*/ 2655220 h 2738782"/>
              <a:gd name="connsiteX4-47" fmla="*/ 0 w 9787990"/>
              <a:gd name="connsiteY4-48" fmla="*/ 2738782 h 2738782"/>
              <a:gd name="connsiteX0-49" fmla="*/ 0 w 9787990"/>
              <a:gd name="connsiteY0-50" fmla="*/ 2703548 h 2703548"/>
              <a:gd name="connsiteX1-51" fmla="*/ 4434406 w 9787990"/>
              <a:gd name="connsiteY1-52" fmla="*/ 269566 h 2703548"/>
              <a:gd name="connsiteX2-53" fmla="*/ 9301382 w 9787990"/>
              <a:gd name="connsiteY2-54" fmla="*/ 0 h 2703548"/>
              <a:gd name="connsiteX3-55" fmla="*/ 9787990 w 9787990"/>
              <a:gd name="connsiteY3-56" fmla="*/ 2619986 h 2703548"/>
              <a:gd name="connsiteX4-57" fmla="*/ 0 w 9787990"/>
              <a:gd name="connsiteY4-58" fmla="*/ 2703548 h 2703548"/>
              <a:gd name="connsiteX0-59" fmla="*/ 0 w 9787990"/>
              <a:gd name="connsiteY0-60" fmla="*/ 2493998 h 2493998"/>
              <a:gd name="connsiteX1-61" fmla="*/ 4434406 w 9787990"/>
              <a:gd name="connsiteY1-62" fmla="*/ 60016 h 2493998"/>
              <a:gd name="connsiteX2-63" fmla="*/ 8748932 w 9787990"/>
              <a:gd name="connsiteY2-64" fmla="*/ 0 h 2493998"/>
              <a:gd name="connsiteX3-65" fmla="*/ 9787990 w 9787990"/>
              <a:gd name="connsiteY3-66" fmla="*/ 2410436 h 2493998"/>
              <a:gd name="connsiteX4-67" fmla="*/ 0 w 9787990"/>
              <a:gd name="connsiteY4-68" fmla="*/ 2493998 h 2493998"/>
              <a:gd name="connsiteX0-69" fmla="*/ 0 w 9787990"/>
              <a:gd name="connsiteY0-70" fmla="*/ 2669396 h 2669396"/>
              <a:gd name="connsiteX1-71" fmla="*/ 4434406 w 9787990"/>
              <a:gd name="connsiteY1-72" fmla="*/ 235414 h 2669396"/>
              <a:gd name="connsiteX2-73" fmla="*/ 8748932 w 9787990"/>
              <a:gd name="connsiteY2-74" fmla="*/ 175398 h 2669396"/>
              <a:gd name="connsiteX3-75" fmla="*/ 9787990 w 9787990"/>
              <a:gd name="connsiteY3-76" fmla="*/ 2585834 h 2669396"/>
              <a:gd name="connsiteX4-77" fmla="*/ 0 w 9787990"/>
              <a:gd name="connsiteY4-78" fmla="*/ 2669396 h 2669396"/>
              <a:gd name="connsiteX0-79" fmla="*/ 0 w 9787990"/>
              <a:gd name="connsiteY0-80" fmla="*/ 2669396 h 2669396"/>
              <a:gd name="connsiteX1-81" fmla="*/ 4434406 w 9787990"/>
              <a:gd name="connsiteY1-82" fmla="*/ 235414 h 2669396"/>
              <a:gd name="connsiteX2-83" fmla="*/ 8748932 w 9787990"/>
              <a:gd name="connsiteY2-84" fmla="*/ 175398 h 2669396"/>
              <a:gd name="connsiteX3-85" fmla="*/ 9787990 w 9787990"/>
              <a:gd name="connsiteY3-86" fmla="*/ 2585834 h 2669396"/>
              <a:gd name="connsiteX4-87" fmla="*/ 0 w 9787990"/>
              <a:gd name="connsiteY4-88" fmla="*/ 2669396 h 2669396"/>
              <a:gd name="connsiteX0-89" fmla="*/ 0 w 9787990"/>
              <a:gd name="connsiteY0-90" fmla="*/ 2880175 h 2880175"/>
              <a:gd name="connsiteX1-91" fmla="*/ 4434406 w 9787990"/>
              <a:gd name="connsiteY1-92" fmla="*/ 446193 h 2880175"/>
              <a:gd name="connsiteX2-93" fmla="*/ 8748932 w 9787990"/>
              <a:gd name="connsiteY2-94" fmla="*/ 386177 h 2880175"/>
              <a:gd name="connsiteX3-95" fmla="*/ 9787990 w 9787990"/>
              <a:gd name="connsiteY3-96" fmla="*/ 2796613 h 2880175"/>
              <a:gd name="connsiteX4-97" fmla="*/ 0 w 9787990"/>
              <a:gd name="connsiteY4-98" fmla="*/ 2880175 h 2880175"/>
              <a:gd name="connsiteX0-99" fmla="*/ 0 w 9787990"/>
              <a:gd name="connsiteY0-100" fmla="*/ 2880175 h 2880175"/>
              <a:gd name="connsiteX1-101" fmla="*/ 4434406 w 9787990"/>
              <a:gd name="connsiteY1-102" fmla="*/ 446193 h 2880175"/>
              <a:gd name="connsiteX2-103" fmla="*/ 8748932 w 9787990"/>
              <a:gd name="connsiteY2-104" fmla="*/ 386177 h 2880175"/>
              <a:gd name="connsiteX3-105" fmla="*/ 9787990 w 9787990"/>
              <a:gd name="connsiteY3-106" fmla="*/ 2796613 h 2880175"/>
              <a:gd name="connsiteX4-107" fmla="*/ 0 w 9787990"/>
              <a:gd name="connsiteY4-108" fmla="*/ 2880175 h 2880175"/>
              <a:gd name="connsiteX0-109" fmla="*/ 0 w 9787990"/>
              <a:gd name="connsiteY0-110" fmla="*/ 2880175 h 2880175"/>
              <a:gd name="connsiteX1-111" fmla="*/ 4434406 w 9787990"/>
              <a:gd name="connsiteY1-112" fmla="*/ 446193 h 2880175"/>
              <a:gd name="connsiteX2-113" fmla="*/ 8748932 w 9787990"/>
              <a:gd name="connsiteY2-114" fmla="*/ 386177 h 2880175"/>
              <a:gd name="connsiteX3-115" fmla="*/ 9787990 w 9787990"/>
              <a:gd name="connsiteY3-116" fmla="*/ 2796613 h 2880175"/>
              <a:gd name="connsiteX4-117" fmla="*/ 0 w 9787990"/>
              <a:gd name="connsiteY4-118" fmla="*/ 2880175 h 2880175"/>
              <a:gd name="connsiteX0-119" fmla="*/ 0 w 9787990"/>
              <a:gd name="connsiteY0-120" fmla="*/ 2840095 h 2840095"/>
              <a:gd name="connsiteX1-121" fmla="*/ 4434406 w 9787990"/>
              <a:gd name="connsiteY1-122" fmla="*/ 406113 h 2840095"/>
              <a:gd name="connsiteX2-123" fmla="*/ 8558432 w 9787990"/>
              <a:gd name="connsiteY2-124" fmla="*/ 441347 h 2840095"/>
              <a:gd name="connsiteX3-125" fmla="*/ 9787990 w 9787990"/>
              <a:gd name="connsiteY3-126" fmla="*/ 2756533 h 2840095"/>
              <a:gd name="connsiteX4-127" fmla="*/ 0 w 9787990"/>
              <a:gd name="connsiteY4-128" fmla="*/ 2840095 h 2840095"/>
              <a:gd name="connsiteX0-129" fmla="*/ 0 w 9787990"/>
              <a:gd name="connsiteY0-130" fmla="*/ 2840095 h 2840095"/>
              <a:gd name="connsiteX1-131" fmla="*/ 4434406 w 9787990"/>
              <a:gd name="connsiteY1-132" fmla="*/ 406113 h 2840095"/>
              <a:gd name="connsiteX2-133" fmla="*/ 8558432 w 9787990"/>
              <a:gd name="connsiteY2-134" fmla="*/ 441347 h 2840095"/>
              <a:gd name="connsiteX3-135" fmla="*/ 9787990 w 9787990"/>
              <a:gd name="connsiteY3-136" fmla="*/ 2756533 h 2840095"/>
              <a:gd name="connsiteX4-137" fmla="*/ 0 w 9787990"/>
              <a:gd name="connsiteY4-138" fmla="*/ 2840095 h 284009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9787990" h="2840095">
                <a:moveTo>
                  <a:pt x="0" y="2840095"/>
                </a:moveTo>
                <a:cubicBezTo>
                  <a:pt x="1478135" y="2028768"/>
                  <a:pt x="2822921" y="1198390"/>
                  <a:pt x="4434406" y="406113"/>
                </a:cubicBezTo>
                <a:cubicBezTo>
                  <a:pt x="5815431" y="-280642"/>
                  <a:pt x="7044057" y="23202"/>
                  <a:pt x="8558432" y="441347"/>
                </a:cubicBezTo>
                <a:cubicBezTo>
                  <a:pt x="9590585" y="1111476"/>
                  <a:pt x="9746437" y="2010204"/>
                  <a:pt x="9787990" y="2756533"/>
                </a:cubicBezTo>
                <a:cubicBezTo>
                  <a:pt x="6633277" y="2847887"/>
                  <a:pt x="4831113" y="2710641"/>
                  <a:pt x="0" y="2840095"/>
                </a:cubicBezTo>
                <a:close/>
              </a:path>
            </a:pathLst>
          </a:custGeom>
          <a:solidFill>
            <a:schemeClr val="accent1">
              <a:lumMod val="60000"/>
              <a:lumOff val="40000"/>
              <a:alpha val="9000"/>
            </a:schemeClr>
          </a:solidFill>
          <a:ln w="81537" cap="flat">
            <a:noFill/>
            <a:prstDash val="solid"/>
            <a:miter/>
          </a:ln>
          <a:effectLst>
            <a:glow>
              <a:schemeClr val="accent1">
                <a:lumMod val="60000"/>
                <a:lumOff val="40000"/>
              </a:schemeClr>
            </a:glow>
            <a:softEdge rad="444500"/>
          </a:effectLst>
        </p:spPr>
        <p:txBody>
          <a:bodyPr rtlCol="0" anchor="ctr"/>
          <a:lstStyle/>
          <a:p>
            <a:endParaRPr lang="en-US">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pic>
        <p:nvPicPr>
          <p:cNvPr id="13" name="图片 12"/>
          <p:cNvPicPr>
            <a:picLocks noChangeAspect="1"/>
          </p:cNvPicPr>
          <p:nvPr userDrawn="1">
            <p:custDataLst>
              <p:tags r:id="rId18"/>
            </p:custDataLst>
          </p:nvPr>
        </p:nvPicPr>
        <p:blipFill>
          <a:blip r:embed="rId19" cstate="print">
            <a:extLst>
              <a:ext uri="{28A0092B-C50C-407E-A947-70E740481C1C}">
                <a14:useLocalDpi xmlns:a14="http://schemas.microsoft.com/office/drawing/2010/main" val="0"/>
              </a:ext>
            </a:extLst>
          </a:blip>
          <a:stretch>
            <a:fillRect/>
          </a:stretch>
        </p:blipFill>
        <p:spPr>
          <a:xfrm>
            <a:off x="7095516" y="-5186"/>
            <a:ext cx="5097893" cy="1190836"/>
          </a:xfrm>
          <a:prstGeom prst="rect">
            <a:avLst/>
          </a:prstGeom>
        </p:spPr>
      </p:pic>
      <p:sp>
        <p:nvSpPr>
          <p:cNvPr id="2" name="标题占位符 1"/>
          <p:cNvSpPr>
            <a:spLocks noGrp="1"/>
          </p:cNvSpPr>
          <p:nvPr userDrawn="1">
            <p:ph type="title"/>
            <p:custDataLst>
              <p:tags r:id="rId20"/>
            </p:custDataLst>
          </p:nvPr>
        </p:nvSpPr>
        <p:spPr>
          <a:xfrm>
            <a:off x="695960" y="360000"/>
            <a:ext cx="10800000" cy="720000"/>
          </a:xfrm>
          <a:prstGeom prst="rect">
            <a:avLst/>
          </a:prstGeom>
        </p:spPr>
        <p:txBody>
          <a:bodyPr vert="horz" lIns="0" tIns="0" rIns="0" bIns="0" rtlCol="0" anchor="b">
            <a:normAutofit/>
          </a:bodyPr>
          <a:lstStyle/>
          <a:p>
            <a:r>
              <a:rPr lang="en-US" dirty="0">
                <a:latin typeface="+mj-lt"/>
              </a:rPr>
              <a:t>Click to add title</a:t>
            </a:r>
            <a:endParaRPr lang="en-US" dirty="0"/>
          </a:p>
        </p:txBody>
      </p:sp>
      <p:sp>
        <p:nvSpPr>
          <p:cNvPr id="3" name="文本占位符 2"/>
          <p:cNvSpPr>
            <a:spLocks noGrp="1"/>
          </p:cNvSpPr>
          <p:nvPr userDrawn="1">
            <p:ph type="body" idx="1"/>
            <p:custDataLst>
              <p:tags r:id="rId21"/>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4" name="日期占位符 3"/>
          <p:cNvSpPr>
            <a:spLocks noGrp="1"/>
          </p:cNvSpPr>
          <p:nvPr userDrawn="1">
            <p:ph type="dt" sz="half" idx="2"/>
            <p:custDataLst>
              <p:tags r:id="rId22"/>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userDrawn="1">
            <p:ph type="ftr" sz="quarter" idx="3"/>
            <p:custDataLst>
              <p:tags r:id="rId23"/>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userDrawn="1">
            <p:ph type="sldNum" sz="quarter" idx="4"/>
            <p:custDataLst>
              <p:tags r:id="rId24"/>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25"/>
            </p:custDataLst>
          </p:nvPr>
        </p:nvSpPr>
        <p:spPr>
          <a:xfrm>
            <a:off x="0" y="0"/>
            <a:ext cx="0" cy="0"/>
          </a:xfrm>
          <a:prstGeom prst="rect">
            <a:avLst/>
          </a:prstGeom>
          <a:gradFill flip="none" rotWithShape="1">
            <a:gsLst>
              <a:gs pos="0">
                <a:schemeClr val="bg1">
                  <a:alpha val="18000"/>
                </a:schemeClr>
              </a:gs>
              <a:gs pos="100000">
                <a:schemeClr val="accent1">
                  <a:alpha val="2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100000"/>
        </a:lnSpc>
        <a:spcBef>
          <a:spcPct val="0"/>
        </a:spcBef>
        <a:buNone/>
        <a:defRPr sz="3200" b="1"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kern="1200">
          <a:solidFill>
            <a:schemeClr val="tx2">
              <a:lumMod val="90000"/>
              <a:lumOff val="10000"/>
            </a:schemeClr>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800" kern="1200">
          <a:solidFill>
            <a:schemeClr val="tx2">
              <a:lumMod val="90000"/>
              <a:lumOff val="10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600" kern="1200">
          <a:solidFill>
            <a:schemeClr val="tx2">
              <a:lumMod val="90000"/>
              <a:lumOff val="10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400" kern="1200">
          <a:solidFill>
            <a:schemeClr val="tx2">
              <a:lumMod val="90000"/>
              <a:lumOff val="10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200" kern="1200">
          <a:solidFill>
            <a:schemeClr val="tx2">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0.xml"/><Relationship Id="rId1" Type="http://schemas.openxmlformats.org/officeDocument/2006/relationships/tags" Target="../tags/tag119.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2.xml"/><Relationship Id="rId1" Type="http://schemas.openxmlformats.org/officeDocument/2006/relationships/tags" Target="../tags/tag121.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tags" Target="../tags/tag123.xml"/><Relationship Id="rId3" Type="http://schemas.openxmlformats.org/officeDocument/2006/relationships/image" Target="../media/image12.png"/><Relationship Id="rId2" Type="http://schemas.openxmlformats.org/officeDocument/2006/relationships/chart" Target="../charts/chart6.xml"/><Relationship Id="rId1" Type="http://schemas.openxmlformats.org/officeDocument/2006/relationships/chart" Target="../charts/char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9" Type="http://schemas.openxmlformats.org/officeDocument/2006/relationships/notesSlide" Target="../notesSlides/notesSlide1.xml"/><Relationship Id="rId18" Type="http://schemas.openxmlformats.org/officeDocument/2006/relationships/slideLayout" Target="../slideLayouts/slideLayout15.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25.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3" Type="http://schemas.openxmlformats.org/officeDocument/2006/relationships/notesSlide" Target="../notesSlides/notesSlide11.xml"/><Relationship Id="rId12" Type="http://schemas.openxmlformats.org/officeDocument/2006/relationships/slideLayout" Target="../slideLayouts/slideLayout24.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6.xml"/></Relationships>
</file>

<file path=ppt/slides/_rels/slide22.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3" Type="http://schemas.openxmlformats.org/officeDocument/2006/relationships/notesSlide" Target="../notesSlides/notesSlide12.xml"/><Relationship Id="rId12" Type="http://schemas.openxmlformats.org/officeDocument/2006/relationships/slideLayout" Target="../slideLayouts/slideLayout24.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hyperlink" Target="https://console.cloud.google.com/bigquery?ws=!1m7!1m6!12m5!1m3!1sheroic-tide-442403-e9!2sus-central1!3sd1dfbf47-d860-471e-94bd-23e71e98c770!2e1"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4.xml"/><Relationship Id="rId1" Type="http://schemas.openxmlformats.org/officeDocument/2006/relationships/tags" Target="../tags/tag1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6.xml"/><Relationship Id="rId1" Type="http://schemas.openxmlformats.org/officeDocument/2006/relationships/tags" Target="../tags/tag11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8.xml"/><Relationship Id="rId1" Type="http://schemas.openxmlformats.org/officeDocument/2006/relationships/tags" Target="../tags/tag117.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wrap="square">
            <a:normAutofit/>
          </a:bodyPr>
          <a:lstStyle/>
          <a:p>
            <a:r>
              <a:rPr lang="en-US" sz="6000">
                <a:latin typeface="Arial" panose="020B0604020202020204" pitchFamily="34" charset="0"/>
              </a:rPr>
              <a:t>Bike Sharing Analysis</a:t>
            </a:r>
            <a:endParaRPr lang="en-US" sz="6000">
              <a:latin typeface="Arial" panose="020B0604020202020204" pitchFamily="34" charset="0"/>
            </a:endParaRPr>
          </a:p>
        </p:txBody>
      </p:sp>
      <p:sp>
        <p:nvSpPr>
          <p:cNvPr id="10" name="署名"/>
          <p:cNvSpPr>
            <a:spLocks noGrp="1"/>
          </p:cNvSpPr>
          <p:nvPr>
            <p:ph type="body" sz="quarter" idx="17"/>
            <p:custDataLst>
              <p:tags r:id="rId2"/>
            </p:custDataLst>
          </p:nvPr>
        </p:nvSpPr>
        <p:spPr/>
        <p:txBody>
          <a:bodyPr wrap="square">
            <a:normAutofit/>
          </a:bodyPr>
          <a:lstStyle/>
          <a:p>
            <a:r>
              <a:rPr lang="en-US">
                <a:latin typeface="Arial" panose="020B0604020202020204" pitchFamily="34" charset="0"/>
              </a:rPr>
              <a:t>Presented by: Huong</a:t>
            </a:r>
            <a:endParaRPr lang="en-US">
              <a:latin typeface="Arial" panose="020B0604020202020204" pitchFamily="34" charset="0"/>
            </a:endParaRPr>
          </a:p>
          <a:p>
            <a:r>
              <a:rPr lang="en-US">
                <a:latin typeface="Arial" panose="020B0604020202020204" pitchFamily="34" charset="0"/>
              </a:rPr>
              <a:t>Last Updated: December 30th, 2024</a:t>
            </a:r>
            <a:endParaRPr lang="en-US">
              <a:latin typeface="Arial" panose="020B0604020202020204" pitchFamily="3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Popular routes for casuals</a:t>
            </a:r>
            <a:endParaRPr lang="en-US" b="1">
              <a:solidFill>
                <a:srgbClr val="144A00"/>
              </a:solidFill>
            </a:endParaRPr>
          </a:p>
        </p:txBody>
      </p:sp>
      <p:pic>
        <p:nvPicPr>
          <p:cNvPr id="4" name="Content Placeholder 3" descr="Sheet 2 (3)"/>
          <p:cNvPicPr>
            <a:picLocks noChangeAspect="1"/>
          </p:cNvPicPr>
          <p:nvPr>
            <p:ph idx="1"/>
          </p:nvPr>
        </p:nvPicPr>
        <p:blipFill>
          <a:blip r:embed="rId2"/>
          <a:stretch>
            <a:fillRect/>
          </a:stretch>
        </p:blipFill>
        <p:spPr>
          <a:xfrm>
            <a:off x="1252220" y="1825625"/>
            <a:ext cx="9686925" cy="4351655"/>
          </a:xfrm>
          <a:prstGeom prst="rect">
            <a:avLst/>
          </a:prstGeom>
          <a:ln>
            <a:solidFill>
              <a:schemeClr val="tx1"/>
            </a:solidFill>
          </a:ln>
        </p:spPr>
      </p:pic>
      <p:sp>
        <p:nvSpPr>
          <p:cNvPr id="5" name="Flowchart: Connector 4"/>
          <p:cNvSpPr/>
          <p:nvPr/>
        </p:nvSpPr>
        <p:spPr>
          <a:xfrm>
            <a:off x="852170" y="3500120"/>
            <a:ext cx="7925435" cy="1152525"/>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Flowchart: Connector 6"/>
          <p:cNvSpPr/>
          <p:nvPr/>
        </p:nvSpPr>
        <p:spPr>
          <a:xfrm>
            <a:off x="852170" y="2665095"/>
            <a:ext cx="9620885" cy="476885"/>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Flowchart: Connector 7"/>
          <p:cNvSpPr/>
          <p:nvPr/>
        </p:nvSpPr>
        <p:spPr>
          <a:xfrm>
            <a:off x="979170" y="4944745"/>
            <a:ext cx="9620885" cy="476885"/>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Rounded Rectangular Callout 2"/>
          <p:cNvSpPr/>
          <p:nvPr/>
        </p:nvSpPr>
        <p:spPr>
          <a:xfrm>
            <a:off x="4578985" y="6032500"/>
            <a:ext cx="1659255" cy="705485"/>
          </a:xfrm>
          <a:prstGeom prst="wedgeRoundRectCallout">
            <a:avLst>
              <a:gd name="adj1" fmla="val 20149"/>
              <a:gd name="adj2" fmla="val -110306"/>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400">
                <a:solidFill>
                  <a:schemeClr val="bg1"/>
                </a:solidFill>
              </a:rPr>
              <a:t>Time spent on each trip on this route on average</a:t>
            </a:r>
            <a:endParaRPr lang="en-US" sz="1400">
              <a:solidFill>
                <a:schemeClr val="bg1"/>
              </a:solidFill>
            </a:endParaRPr>
          </a:p>
        </p:txBody>
      </p:sp>
      <p:sp>
        <p:nvSpPr>
          <p:cNvPr id="6" name="Flowchart: Connector 5"/>
          <p:cNvSpPr/>
          <p:nvPr/>
        </p:nvSpPr>
        <p:spPr>
          <a:xfrm>
            <a:off x="979170" y="1887220"/>
            <a:ext cx="9620885" cy="476885"/>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ounded Rectangular Callout 8"/>
          <p:cNvSpPr/>
          <p:nvPr/>
        </p:nvSpPr>
        <p:spPr>
          <a:xfrm>
            <a:off x="9923145" y="3934460"/>
            <a:ext cx="1659255" cy="513715"/>
          </a:xfrm>
          <a:prstGeom prst="wedgeRoundRectCallout">
            <a:avLst>
              <a:gd name="adj1" fmla="val -113490"/>
              <a:gd name="adj2" fmla="val -21737"/>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400">
                <a:solidFill>
                  <a:schemeClr val="bg1"/>
                </a:solidFill>
              </a:rPr>
              <a:t>Round trip route</a:t>
            </a:r>
            <a:endParaRPr lang="en-US" sz="1400">
              <a:solidFill>
                <a:schemeClr val="bg1"/>
              </a:solidFill>
            </a:endParaRPr>
          </a:p>
        </p:txBody>
      </p:sp>
      <p:sp>
        <p:nvSpPr>
          <p:cNvPr id="10" name="Rounded Rectangular Callout 9"/>
          <p:cNvSpPr/>
          <p:nvPr/>
        </p:nvSpPr>
        <p:spPr>
          <a:xfrm>
            <a:off x="1450340" y="3368675"/>
            <a:ext cx="1765300" cy="1520190"/>
          </a:xfrm>
          <a:prstGeom prst="wedgeRoundRectCallout">
            <a:avLst>
              <a:gd name="adj1" fmla="val 177302"/>
              <a:gd name="adj2" fmla="val -101461"/>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sz="1400">
                <a:solidFill>
                  <a:schemeClr val="bg1"/>
                </a:solidFill>
              </a:rPr>
              <a:t>Casuals spend significantly more time per trip on average compare to members on theirs</a:t>
            </a:r>
            <a:endParaRPr lang="en-US" sz="1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750" fill="hold">
                                          <p:stCondLst>
                                            <p:cond delay="0"/>
                                          </p:stCondLst>
                                        </p:cTn>
                                        <p:tgtEl>
                                          <p:spTgt spid="5"/>
                                        </p:tgtEl>
                                        <p:attrNameLst>
                                          <p:attrName>style.visibility</p:attrName>
                                        </p:attrNameLst>
                                      </p:cBhvr>
                                      <p:to>
                                        <p:strVal val="visible"/>
                                      </p:to>
                                    </p:set>
                                    <p:animEffect transition="in" filter="box(in)">
                                      <p:cBhvr>
                                        <p:cTn id="7" dur="750"/>
                                        <p:tgtEl>
                                          <p:spTgt spid="5"/>
                                        </p:tgtEl>
                                      </p:cBhvr>
                                    </p:animEffect>
                                  </p:childTnLst>
                                </p:cTn>
                              </p:par>
                              <p:par>
                                <p:cTn id="8" presetID="4" presetClass="entr" presetSubtype="16" fill="hold" grpId="0" nodeType="withEffect">
                                  <p:stCondLst>
                                    <p:cond delay="0"/>
                                  </p:stCondLst>
                                  <p:childTnLst>
                                    <p:set>
                                      <p:cBhvr>
                                        <p:cTn id="9" dur="750" fill="hold">
                                          <p:stCondLst>
                                            <p:cond delay="0"/>
                                          </p:stCondLst>
                                        </p:cTn>
                                        <p:tgtEl>
                                          <p:spTgt spid="7"/>
                                        </p:tgtEl>
                                        <p:attrNameLst>
                                          <p:attrName>style.visibility</p:attrName>
                                        </p:attrNameLst>
                                      </p:cBhvr>
                                      <p:to>
                                        <p:strVal val="visible"/>
                                      </p:to>
                                    </p:set>
                                    <p:animEffect transition="in" filter="box(in)">
                                      <p:cBhvr>
                                        <p:cTn id="10" dur="750"/>
                                        <p:tgtEl>
                                          <p:spTgt spid="7"/>
                                        </p:tgtEl>
                                      </p:cBhvr>
                                    </p:animEffect>
                                  </p:childTnLst>
                                </p:cTn>
                              </p:par>
                              <p:par>
                                <p:cTn id="11" presetID="4" presetClass="entr" presetSubtype="16" fill="hold" grpId="0" nodeType="withEffect">
                                  <p:stCondLst>
                                    <p:cond delay="0"/>
                                  </p:stCondLst>
                                  <p:childTnLst>
                                    <p:set>
                                      <p:cBhvr>
                                        <p:cTn id="12" dur="750" fill="hold">
                                          <p:stCondLst>
                                            <p:cond delay="0"/>
                                          </p:stCondLst>
                                        </p:cTn>
                                        <p:tgtEl>
                                          <p:spTgt spid="8"/>
                                        </p:tgtEl>
                                        <p:attrNameLst>
                                          <p:attrName>style.visibility</p:attrName>
                                        </p:attrNameLst>
                                      </p:cBhvr>
                                      <p:to>
                                        <p:strVal val="visible"/>
                                      </p:to>
                                    </p:set>
                                    <p:animEffect transition="in" filter="box(in)">
                                      <p:cBhvr>
                                        <p:cTn id="13" dur="750"/>
                                        <p:tgtEl>
                                          <p:spTgt spid="8"/>
                                        </p:tgtEl>
                                      </p:cBhvr>
                                    </p:animEffect>
                                  </p:childTnLst>
                                </p:cTn>
                              </p:par>
                              <p:par>
                                <p:cTn id="14" presetID="4" presetClass="entr" presetSubtype="16" fill="hold" grpId="0" nodeType="withEffect">
                                  <p:stCondLst>
                                    <p:cond delay="0"/>
                                  </p:stCondLst>
                                  <p:childTnLst>
                                    <p:set>
                                      <p:cBhvr>
                                        <p:cTn id="15" dur="750" fill="hold">
                                          <p:stCondLst>
                                            <p:cond delay="0"/>
                                          </p:stCondLst>
                                        </p:cTn>
                                        <p:tgtEl>
                                          <p:spTgt spid="6"/>
                                        </p:tgtEl>
                                        <p:attrNameLst>
                                          <p:attrName>style.visibility</p:attrName>
                                        </p:attrNameLst>
                                      </p:cBhvr>
                                      <p:to>
                                        <p:strVal val="visible"/>
                                      </p:to>
                                    </p:set>
                                    <p:animEffect transition="in" filter="box(in)">
                                      <p:cBhvr>
                                        <p:cTn id="16" dur="75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5" grpId="1" animBg="1"/>
      <p:bldP spid="7" grpId="1" animBg="1"/>
      <p:bldP spid="8" grpId="1" animBg="1"/>
      <p:bldP spid="6" grpId="0" bldLvl="0" animBg="1"/>
      <p:bldP spid="6" grpId="1" animBg="1"/>
      <p:bldP spid="9" grpId="0" animBg="1"/>
      <p:bldP spid="3" grpId="0" animBg="1"/>
      <p:bldP spid="9" grpId="1" animBg="1"/>
      <p:bldP spid="3"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Popular Stations </a:t>
            </a:r>
            <a:endParaRPr lang="en-US" b="1">
              <a:solidFill>
                <a:srgbClr val="144A00"/>
              </a:solidFill>
            </a:endParaRPr>
          </a:p>
        </p:txBody>
      </p:sp>
      <p:sp>
        <p:nvSpPr>
          <p:cNvPr id="15" name="Text Placeholder 14"/>
          <p:cNvSpPr>
            <a:spLocks noGrp="1"/>
          </p:cNvSpPr>
          <p:nvPr>
            <p:ph type="body" idx="1"/>
          </p:nvPr>
        </p:nvSpPr>
        <p:spPr>
          <a:xfrm>
            <a:off x="2854960" y="1681480"/>
            <a:ext cx="3142615" cy="529590"/>
          </a:xfrm>
        </p:spPr>
        <p:txBody>
          <a:bodyPr/>
          <a:p>
            <a:r>
              <a:rPr lang="en-US">
                <a:solidFill>
                  <a:srgbClr val="144A00"/>
                </a:solidFill>
              </a:rPr>
              <a:t>Casuals </a:t>
            </a:r>
            <a:endParaRPr lang="en-US">
              <a:solidFill>
                <a:srgbClr val="144A00"/>
              </a:solidFill>
            </a:endParaRPr>
          </a:p>
        </p:txBody>
      </p:sp>
      <p:sp>
        <p:nvSpPr>
          <p:cNvPr id="16" name="Text Placeholder 15"/>
          <p:cNvSpPr>
            <a:spLocks noGrp="1"/>
          </p:cNvSpPr>
          <p:nvPr>
            <p:ph type="body" sz="quarter" idx="3"/>
          </p:nvPr>
        </p:nvSpPr>
        <p:spPr>
          <a:xfrm>
            <a:off x="6172200" y="1681480"/>
            <a:ext cx="5183505" cy="529590"/>
          </a:xfrm>
        </p:spPr>
        <p:txBody>
          <a:bodyPr/>
          <a:p>
            <a:r>
              <a:rPr lang="en-US">
                <a:solidFill>
                  <a:srgbClr val="144A00"/>
                </a:solidFill>
              </a:rPr>
              <a:t>Members</a:t>
            </a:r>
            <a:endParaRPr lang="en-US">
              <a:solidFill>
                <a:srgbClr val="144A00"/>
              </a:solidFill>
            </a:endParaRPr>
          </a:p>
        </p:txBody>
      </p:sp>
      <p:pic>
        <p:nvPicPr>
          <p:cNvPr id="25" name="Content Placeholder 24" descr="Sheet 1 (11)"/>
          <p:cNvPicPr>
            <a:picLocks noChangeAspect="1"/>
          </p:cNvPicPr>
          <p:nvPr>
            <p:ph sz="quarter" idx="4"/>
          </p:nvPr>
        </p:nvPicPr>
        <p:blipFill>
          <a:blip r:embed="rId2"/>
          <a:stretch>
            <a:fillRect/>
          </a:stretch>
        </p:blipFill>
        <p:spPr>
          <a:xfrm>
            <a:off x="1783080" y="2314575"/>
            <a:ext cx="8402955" cy="4200525"/>
          </a:xfrm>
          <a:prstGeom prst="rect">
            <a:avLst/>
          </a:prstGeom>
          <a:ln>
            <a:solidFill>
              <a:schemeClr val="tx1"/>
            </a:solidFill>
          </a:ln>
        </p:spPr>
      </p:pic>
      <p:sp>
        <p:nvSpPr>
          <p:cNvPr id="13" name="Rounded Rectangular Callout 12"/>
          <p:cNvSpPr/>
          <p:nvPr/>
        </p:nvSpPr>
        <p:spPr>
          <a:xfrm>
            <a:off x="8361680" y="1198245"/>
            <a:ext cx="3742055" cy="1495425"/>
          </a:xfrm>
          <a:prstGeom prst="wedgeRoundRectCallout">
            <a:avLst>
              <a:gd name="adj1" fmla="val -63524"/>
              <a:gd name="adj2" fmla="val 56539"/>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buFont typeface="Arial" panose="020B0604020202020204" pitchFamily="34" charset="0"/>
              <a:buChar char="•"/>
            </a:pPr>
            <a:r>
              <a:rPr lang="en-US">
                <a:solidFill>
                  <a:schemeClr val="bg1"/>
                </a:solidFill>
              </a:rPr>
              <a:t>Members: stations close to work</a:t>
            </a:r>
            <a:endParaRPr lang="en-US">
              <a:solidFill>
                <a:schemeClr val="bg1"/>
              </a:solidFill>
            </a:endParaRPr>
          </a:p>
          <a:p>
            <a:pPr marL="285750" indent="-285750" algn="l">
              <a:buFont typeface="Arial" panose="020B0604020202020204" pitchFamily="34" charset="0"/>
              <a:buChar char="•"/>
            </a:pPr>
            <a:r>
              <a:rPr lang="en-US">
                <a:solidFill>
                  <a:schemeClr val="bg1"/>
                </a:solidFill>
              </a:rPr>
              <a:t>Casuals: stations close to attractions</a:t>
            </a: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diamond(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altLang="en-US" sz="4400" b="1">
                <a:latin typeface="Arial" panose="020B0604020202020204" pitchFamily="34" charset="0"/>
                <a:sym typeface="+mn-ea"/>
              </a:rPr>
              <a:t>Temporal Trends</a:t>
            </a:r>
            <a:endParaRPr lang="en-US" sz="4400" b="1">
              <a:latin typeface="Arial" panose="020B0604020202020204" pitchFamily="34" charset="0"/>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6" name="Title 5"/>
          <p:cNvSpPr/>
          <p:nvPr>
            <p:ph type="title"/>
          </p:nvPr>
        </p:nvSpPr>
        <p:spPr/>
        <p:txBody>
          <a:bodyPr/>
          <a:p>
            <a:r>
              <a:rPr lang="en-US" b="1">
                <a:solidFill>
                  <a:srgbClr val="144A00"/>
                </a:solidFill>
              </a:rPr>
              <a:t>Busiest Time of a Day</a:t>
            </a:r>
            <a:endParaRPr lang="en-US" b="1">
              <a:solidFill>
                <a:srgbClr val="144A00"/>
              </a:solidFill>
            </a:endParaRPr>
          </a:p>
        </p:txBody>
      </p:sp>
      <p:pic>
        <p:nvPicPr>
          <p:cNvPr id="12" name="Content Placeholder 11" descr="Sheet 1 (8)"/>
          <p:cNvPicPr>
            <a:picLocks noChangeAspect="1"/>
          </p:cNvPicPr>
          <p:nvPr>
            <p:ph sz="half" idx="1"/>
          </p:nvPr>
        </p:nvPicPr>
        <p:blipFill>
          <a:blip r:embed="rId2"/>
          <a:stretch>
            <a:fillRect/>
          </a:stretch>
        </p:blipFill>
        <p:spPr>
          <a:xfrm>
            <a:off x="4510405" y="1659890"/>
            <a:ext cx="7071995" cy="4467225"/>
          </a:xfrm>
          <a:prstGeom prst="rect">
            <a:avLst/>
          </a:prstGeom>
          <a:ln>
            <a:solidFill>
              <a:schemeClr val="tx1"/>
            </a:solidFill>
          </a:ln>
          <a:effectLst/>
        </p:spPr>
      </p:pic>
      <p:sp>
        <p:nvSpPr>
          <p:cNvPr id="13" name="Content Placeholder 12"/>
          <p:cNvSpPr>
            <a:spLocks noGrp="1"/>
          </p:cNvSpPr>
          <p:nvPr>
            <p:ph sz="half" idx="2"/>
          </p:nvPr>
        </p:nvSpPr>
        <p:spPr>
          <a:xfrm>
            <a:off x="829310" y="1600200"/>
            <a:ext cx="3596005" cy="4526280"/>
          </a:xfrm>
        </p:spPr>
        <p:txBody>
          <a:bodyPr/>
          <a:p>
            <a:r>
              <a:rPr lang="en-US" sz="2400">
                <a:solidFill>
                  <a:srgbClr val="144A00"/>
                </a:solidFill>
              </a:rPr>
              <a:t>Different peak times</a:t>
            </a:r>
            <a:endParaRPr lang="en-US" sz="2400">
              <a:solidFill>
                <a:srgbClr val="144A00"/>
              </a:solidFill>
            </a:endParaRPr>
          </a:p>
          <a:p>
            <a:r>
              <a:rPr lang="en-US" sz="2400">
                <a:solidFill>
                  <a:srgbClr val="144A00"/>
                </a:solidFill>
              </a:rPr>
              <a:t>Different patterns between 6 am to 5 pm</a:t>
            </a:r>
            <a:endParaRPr lang="en-US" sz="2400">
              <a:solidFill>
                <a:srgbClr val="144A00"/>
              </a:solidFill>
            </a:endParaRPr>
          </a:p>
        </p:txBody>
      </p:sp>
      <p:sp>
        <p:nvSpPr>
          <p:cNvPr id="14" name="Flowchart: Connector 13"/>
          <p:cNvSpPr/>
          <p:nvPr/>
        </p:nvSpPr>
        <p:spPr>
          <a:xfrm>
            <a:off x="6567170" y="1417955"/>
            <a:ext cx="3534410" cy="5162550"/>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Effect transition="in" filter="plus(in)">
                                      <p:cBhvr>
                                        <p:cTn id="7" dur="500"/>
                                        <p:tgtEl>
                                          <p:spTgt spid="14"/>
                                        </p:tgtEl>
                                      </p:cBhvr>
                                    </p:animEffect>
                                  </p:childTnLst>
                                </p:cTn>
                              </p:par>
                              <p:par>
                                <p:cTn id="8" presetID="13" presetClass="entr" presetSubtype="16" fill="hold" grpId="0" nodeType="withEffect">
                                  <p:stCondLst>
                                    <p:cond delay="0"/>
                                  </p:stCondLst>
                                  <p:childTnLst>
                                    <p:set>
                                      <p:cBhvr>
                                        <p:cTn id="9" dur="500" fill="hold">
                                          <p:stCondLst>
                                            <p:cond delay="0"/>
                                          </p:stCondLst>
                                        </p:cTn>
                                        <p:tgtEl>
                                          <p:spTgt spid="13">
                                            <p:txEl>
                                              <p:pRg st="0" end="0"/>
                                            </p:txEl>
                                          </p:spTgt>
                                        </p:tgtEl>
                                        <p:attrNameLst>
                                          <p:attrName>style.visibility</p:attrName>
                                        </p:attrNameLst>
                                      </p:cBhvr>
                                      <p:to>
                                        <p:strVal val="visible"/>
                                      </p:to>
                                    </p:set>
                                    <p:animEffect transition="in" filter="plus(in)">
                                      <p:cBhvr>
                                        <p:cTn id="10" dur="50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500" fill="hold">
                                          <p:stCondLst>
                                            <p:cond delay="0"/>
                                          </p:stCondLst>
                                        </p:cTn>
                                        <p:tgtEl>
                                          <p:spTgt spid="13">
                                            <p:txEl>
                                              <p:pRg st="1" end="1"/>
                                            </p:txEl>
                                          </p:spTgt>
                                        </p:tgtEl>
                                        <p:attrNameLst>
                                          <p:attrName>style.visibility</p:attrName>
                                        </p:attrNameLst>
                                      </p:cBhvr>
                                      <p:to>
                                        <p:strVal val="visible"/>
                                      </p:to>
                                    </p:set>
                                    <p:animEffect transition="in" filter="plus(in)">
                                      <p:cBhvr>
                                        <p:cTn id="1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build="p"/>
      <p:bldP spid="14" grpId="1" animBg="1"/>
      <p:bldP spid="13"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Busiest day of a week</a:t>
            </a:r>
            <a:endParaRPr lang="en-US" b="1">
              <a:solidFill>
                <a:srgbClr val="144A00"/>
              </a:solidFill>
            </a:endParaRPr>
          </a:p>
        </p:txBody>
      </p:sp>
      <p:pic>
        <p:nvPicPr>
          <p:cNvPr id="10" name="Content Placeholder 9" descr="Dashboard 1 (2)"/>
          <p:cNvPicPr>
            <a:picLocks noChangeAspect="1"/>
          </p:cNvPicPr>
          <p:nvPr>
            <p:ph idx="1"/>
          </p:nvPr>
        </p:nvPicPr>
        <p:blipFill>
          <a:blip r:embed="rId2"/>
          <a:stretch>
            <a:fillRect/>
          </a:stretch>
        </p:blipFill>
        <p:spPr>
          <a:xfrm>
            <a:off x="1584960" y="1470025"/>
            <a:ext cx="9022080" cy="5153025"/>
          </a:xfrm>
          <a:prstGeom prst="rect">
            <a:avLst/>
          </a:prstGeom>
          <a:ln>
            <a:solidFill>
              <a:schemeClr val="tx1"/>
            </a:solidFill>
          </a:ln>
        </p:spPr>
      </p:pic>
      <p:sp>
        <p:nvSpPr>
          <p:cNvPr id="13" name="Rounded Rectangular Callout 12"/>
          <p:cNvSpPr/>
          <p:nvPr/>
        </p:nvSpPr>
        <p:spPr>
          <a:xfrm>
            <a:off x="8129905" y="4727575"/>
            <a:ext cx="3742055" cy="1201420"/>
          </a:xfrm>
          <a:prstGeom prst="wedgeRoundRectCallout">
            <a:avLst>
              <a:gd name="adj1" fmla="val -43195"/>
              <a:gd name="adj2" fmla="val -76157"/>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buFont typeface="Arial" panose="020B0604020202020204" pitchFamily="34" charset="0"/>
              <a:buChar char="•"/>
            </a:pPr>
            <a:r>
              <a:rPr lang="en-US">
                <a:solidFill>
                  <a:schemeClr val="bg1"/>
                </a:solidFill>
              </a:rPr>
              <a:t>Casuals: active on weekend</a:t>
            </a:r>
            <a:endParaRPr lang="en-US">
              <a:solidFill>
                <a:schemeClr val="bg1"/>
              </a:solidFill>
            </a:endParaRPr>
          </a:p>
          <a:p>
            <a:pPr marL="285750" indent="-285750" algn="l">
              <a:buFont typeface="Arial" panose="020B0604020202020204" pitchFamily="34" charset="0"/>
              <a:buChar char="•"/>
            </a:pPr>
            <a:r>
              <a:rPr lang="en-US">
                <a:solidFill>
                  <a:schemeClr val="bg1"/>
                </a:solidFill>
              </a:rPr>
              <a:t>Members: Active on weekdays</a:t>
            </a: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diamond(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Busiest month of a year</a:t>
            </a:r>
            <a:endParaRPr lang="en-US" b="1">
              <a:solidFill>
                <a:srgbClr val="144A00"/>
              </a:solidFill>
            </a:endParaRPr>
          </a:p>
        </p:txBody>
      </p:sp>
      <p:pic>
        <p:nvPicPr>
          <p:cNvPr id="4" name="Content Placeholder 3" descr="Sheet 2 (1)"/>
          <p:cNvPicPr>
            <a:picLocks noChangeAspect="1"/>
          </p:cNvPicPr>
          <p:nvPr>
            <p:ph idx="1"/>
          </p:nvPr>
        </p:nvPicPr>
        <p:blipFill>
          <a:blip r:embed="rId2"/>
          <a:stretch>
            <a:fillRect/>
          </a:stretch>
        </p:blipFill>
        <p:spPr>
          <a:xfrm>
            <a:off x="1468755" y="1602105"/>
            <a:ext cx="9378950" cy="4584700"/>
          </a:xfrm>
          <a:prstGeom prst="rect">
            <a:avLst/>
          </a:prstGeom>
        </p:spPr>
      </p:pic>
      <p:sp>
        <p:nvSpPr>
          <p:cNvPr id="13" name="Rounded Rectangular Callout 12"/>
          <p:cNvSpPr/>
          <p:nvPr/>
        </p:nvSpPr>
        <p:spPr>
          <a:xfrm>
            <a:off x="4469130" y="4691380"/>
            <a:ext cx="3742055" cy="1495425"/>
          </a:xfrm>
          <a:prstGeom prst="wedgeRoundRectCallout">
            <a:avLst>
              <a:gd name="adj1" fmla="val 4539"/>
              <a:gd name="adj2" fmla="val -101974"/>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solidFill>
                  <a:schemeClr val="bg1"/>
                </a:solidFill>
                <a:sym typeface="+mn-ea"/>
              </a:rPr>
              <a:t>Both share the same patterns: less active in winter time </a:t>
            </a:r>
            <a:endParaRPr lang="en-US">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2"/>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altLang="en-US" sz="4400" b="1">
                <a:latin typeface="Arial" panose="020B0604020202020204" pitchFamily="34" charset="0"/>
                <a:sym typeface="+mn-ea"/>
              </a:rPr>
              <a:t>Trip Metrics Analysis</a:t>
            </a:r>
            <a:endParaRPr lang="en-US" sz="4400" b="1">
              <a:latin typeface="Arial" panose="020B0604020202020204" pitchFamily="34" charset="0"/>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Total bike trips and trip time</a:t>
            </a:r>
            <a:endParaRPr lang="en-US" b="1">
              <a:solidFill>
                <a:srgbClr val="144A00"/>
              </a:solidFill>
            </a:endParaRPr>
          </a:p>
        </p:txBody>
      </p:sp>
      <p:sp>
        <p:nvSpPr>
          <p:cNvPr id="3" name="Content Placeholder 2"/>
          <p:cNvSpPr>
            <a:spLocks noGrp="1"/>
          </p:cNvSpPr>
          <p:nvPr>
            <p:ph sz="half" idx="1"/>
          </p:nvPr>
        </p:nvSpPr>
        <p:spPr/>
        <p:txBody>
          <a:bodyPr/>
          <a:p>
            <a:r>
              <a:rPr lang="en-US">
                <a:solidFill>
                  <a:srgbClr val="144A00"/>
                </a:solidFill>
              </a:rPr>
              <a:t>Total trips by </a:t>
            </a:r>
            <a:r>
              <a:rPr lang="en-US" b="1">
                <a:solidFill>
                  <a:srgbClr val="ED7D31"/>
                </a:solidFill>
                <a:sym typeface="+mn-ea"/>
              </a:rPr>
              <a:t>members</a:t>
            </a:r>
            <a:r>
              <a:rPr lang="en-US" b="1"/>
              <a:t> </a:t>
            </a:r>
            <a:r>
              <a:rPr lang="en-US">
                <a:solidFill>
                  <a:srgbClr val="144A00"/>
                </a:solidFill>
              </a:rPr>
              <a:t>and</a:t>
            </a:r>
            <a:r>
              <a:rPr lang="en-US"/>
              <a:t> </a:t>
            </a:r>
            <a:r>
              <a:rPr lang="en-US" b="1">
                <a:solidFill>
                  <a:srgbClr val="5B9BD5"/>
                </a:solidFill>
                <a:sym typeface="+mn-ea"/>
              </a:rPr>
              <a:t>casuals</a:t>
            </a:r>
            <a:endParaRPr lang="en-US"/>
          </a:p>
          <a:p>
            <a:endParaRPr lang="en-US"/>
          </a:p>
          <a:p>
            <a:endParaRPr lang="en-US"/>
          </a:p>
          <a:p>
            <a:endParaRPr lang="en-US"/>
          </a:p>
          <a:p>
            <a:endParaRPr lang="en-US">
              <a:solidFill>
                <a:srgbClr val="5B9BD5"/>
              </a:solidFill>
            </a:endParaRPr>
          </a:p>
        </p:txBody>
      </p:sp>
      <p:sp>
        <p:nvSpPr>
          <p:cNvPr id="10" name="Content Placeholder 9"/>
          <p:cNvSpPr>
            <a:spLocks noGrp="1"/>
          </p:cNvSpPr>
          <p:nvPr>
            <p:ph sz="half" idx="2"/>
          </p:nvPr>
        </p:nvSpPr>
        <p:spPr/>
        <p:txBody>
          <a:bodyPr/>
          <a:p>
            <a:r>
              <a:rPr lang="en-US">
                <a:solidFill>
                  <a:srgbClr val="144A00"/>
                </a:solidFill>
                <a:sym typeface="+mn-ea"/>
              </a:rPr>
              <a:t>Total trips’ duration by</a:t>
            </a:r>
            <a:r>
              <a:rPr lang="en-US">
                <a:sym typeface="+mn-ea"/>
              </a:rPr>
              <a:t> </a:t>
            </a:r>
            <a:r>
              <a:rPr lang="en-US" b="1">
                <a:solidFill>
                  <a:srgbClr val="ED7D31"/>
                </a:solidFill>
                <a:sym typeface="+mn-ea"/>
              </a:rPr>
              <a:t>members</a:t>
            </a:r>
            <a:r>
              <a:rPr lang="en-US" b="1">
                <a:sym typeface="+mn-ea"/>
              </a:rPr>
              <a:t> </a:t>
            </a:r>
            <a:r>
              <a:rPr lang="en-US">
                <a:solidFill>
                  <a:srgbClr val="144A00"/>
                </a:solidFill>
                <a:sym typeface="+mn-ea"/>
              </a:rPr>
              <a:t>and</a:t>
            </a:r>
            <a:r>
              <a:rPr lang="en-US">
                <a:sym typeface="+mn-ea"/>
              </a:rPr>
              <a:t> </a:t>
            </a:r>
            <a:r>
              <a:rPr lang="en-US" b="1">
                <a:solidFill>
                  <a:srgbClr val="5B9BD5"/>
                </a:solidFill>
                <a:sym typeface="+mn-ea"/>
              </a:rPr>
              <a:t>casuals</a:t>
            </a:r>
            <a:endParaRPr lang="en-US" b="1">
              <a:solidFill>
                <a:srgbClr val="5B9BD5"/>
              </a:solidFill>
            </a:endParaRPr>
          </a:p>
          <a:p>
            <a:endParaRPr lang="en-US" b="1"/>
          </a:p>
        </p:txBody>
      </p:sp>
      <p:graphicFrame>
        <p:nvGraphicFramePr>
          <p:cNvPr id="7" name="Chart 6"/>
          <p:cNvGraphicFramePr/>
          <p:nvPr/>
        </p:nvGraphicFramePr>
        <p:xfrm>
          <a:off x="1355725" y="2766060"/>
          <a:ext cx="3406140" cy="21285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Chart 8"/>
          <p:cNvGraphicFramePr/>
          <p:nvPr/>
        </p:nvGraphicFramePr>
        <p:xfrm>
          <a:off x="7059930" y="2766060"/>
          <a:ext cx="3406140" cy="212852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Box 10"/>
          <p:cNvSpPr txBox="1"/>
          <p:nvPr/>
        </p:nvSpPr>
        <p:spPr>
          <a:xfrm>
            <a:off x="2528570" y="5195570"/>
            <a:ext cx="6911340" cy="953135"/>
          </a:xfrm>
          <a:prstGeom prst="rect">
            <a:avLst/>
          </a:prstGeom>
          <a:noFill/>
        </p:spPr>
        <p:txBody>
          <a:bodyPr wrap="square" rtlCol="0">
            <a:spAutoFit/>
          </a:bodyPr>
          <a:p>
            <a:pPr algn="ctr"/>
            <a:r>
              <a:rPr lang="en-US" sz="2800">
                <a:solidFill>
                  <a:srgbClr val="144A00"/>
                </a:solidFill>
              </a:rPr>
              <a:t>Casuals make fewer trips, but spend more time for trips than members</a:t>
            </a:r>
            <a:endParaRPr lang="en-US" sz="2800">
              <a:solidFill>
                <a:srgbClr val="144A00"/>
              </a:solidFill>
            </a:endParaRPr>
          </a:p>
        </p:txBody>
      </p:sp>
      <p:graphicFrame>
        <p:nvGraphicFramePr>
          <p:cNvPr id="5" name="Table 4"/>
          <p:cNvGraphicFramePr/>
          <p:nvPr>
            <p:custDataLst>
              <p:tags r:id="rId4"/>
            </p:custDataLst>
          </p:nvPr>
        </p:nvGraphicFramePr>
        <p:xfrm>
          <a:off x="3321685" y="2930525"/>
          <a:ext cx="5822950" cy="1986280"/>
        </p:xfrm>
        <a:graphic>
          <a:graphicData uri="http://schemas.openxmlformats.org/drawingml/2006/table">
            <a:tbl>
              <a:tblPr>
                <a:tableStyleId>{E269D01E-BC32-4049-B463-5C60D7B0CCD2}</a:tableStyleId>
              </a:tblPr>
              <a:tblGrid>
                <a:gridCol w="1579880"/>
                <a:gridCol w="1493520"/>
                <a:gridCol w="2749550"/>
              </a:tblGrid>
              <a:tr h="852170">
                <a:tc>
                  <a:txBody>
                    <a:bodyPr/>
                    <a:p>
                      <a:pPr algn="l" fontAlgn="ctr"/>
                      <a:r>
                        <a:rPr lang="en-US" sz="1600"/>
                        <a:t>M</a:t>
                      </a:r>
                      <a:r>
                        <a:rPr sz="1600"/>
                        <a:t>ember_casual</a:t>
                      </a:r>
                      <a:endParaRPr sz="1600"/>
                    </a:p>
                  </a:txBody>
                  <a:tcPr marL="9842" marR="9842" marT="9842" marB="0" anchor="ctr" anchorCtr="0">
                    <a:lnL w="12700" cap="flat" cmpd="sng" algn="ctr">
                      <a:solidFill>
                        <a:schemeClr val="bg1"/>
                      </a:solidFill>
                      <a:prstDash val="solid"/>
                      <a:miter lim="800000"/>
                    </a:lnL>
                    <a:lnR w="12700">
                      <a:solidFill>
                        <a:schemeClr val="bg1"/>
                      </a:solidFill>
                      <a:prstDash val="solid"/>
                    </a:lnR>
                    <a:lnT w="12700" cap="flat" cmpd="sng" algn="ctr">
                      <a:solidFill>
                        <a:schemeClr val="bg1"/>
                      </a:solidFill>
                      <a:prstDash val="solid"/>
                      <a:miter lim="800000"/>
                    </a:lnT>
                    <a:lnB w="12700">
                      <a:solidFill>
                        <a:schemeClr val="bg1"/>
                      </a:solidFill>
                      <a:prstDash val="solid"/>
                    </a:lnB>
                    <a:solidFill>
                      <a:srgbClr val="144A00"/>
                    </a:solidFill>
                  </a:tcPr>
                </a:tc>
                <a:tc>
                  <a:txBody>
                    <a:bodyPr/>
                    <a:p>
                      <a:pPr algn="l" fontAlgn="ctr"/>
                      <a:r>
                        <a:rPr sz="1600"/>
                        <a:t>total</a:t>
                      </a:r>
                      <a:r>
                        <a:rPr lang="en-US" sz="1600"/>
                        <a:t> </a:t>
                      </a:r>
                      <a:r>
                        <a:rPr sz="1600"/>
                        <a:t>time</a:t>
                      </a:r>
                      <a:r>
                        <a:rPr lang="en-US" sz="1600"/>
                        <a:t> (min)</a:t>
                      </a:r>
                      <a:endParaRPr lang="en-US" sz="1600"/>
                    </a:p>
                  </a:txBody>
                  <a:tcPr marL="9842" marR="9842" marT="9842" marB="0" anchor="ctr" anchorCtr="0">
                    <a:lnL w="12700">
                      <a:solidFill>
                        <a:schemeClr val="bg1"/>
                      </a:solidFill>
                      <a:prstDash val="solid"/>
                    </a:lnL>
                    <a:lnR w="12700">
                      <a:solidFill>
                        <a:schemeClr val="bg1"/>
                      </a:solidFill>
                      <a:prstDash val="solid"/>
                    </a:lnR>
                    <a:lnT w="12700" cap="flat" cmpd="sng" algn="ctr">
                      <a:solidFill>
                        <a:schemeClr val="bg1"/>
                      </a:solidFill>
                      <a:prstDash val="solid"/>
                      <a:miter lim="800000"/>
                    </a:lnT>
                    <a:lnB w="12700">
                      <a:solidFill>
                        <a:schemeClr val="bg1"/>
                      </a:solidFill>
                      <a:prstDash val="solid"/>
                    </a:lnB>
                    <a:solidFill>
                      <a:srgbClr val="144A00"/>
                    </a:solidFill>
                  </a:tcPr>
                </a:tc>
                <a:tc>
                  <a:txBody>
                    <a:bodyPr/>
                    <a:p>
                      <a:pPr algn="l" fontAlgn="ctr"/>
                      <a:r>
                        <a:rPr lang="en-US" sz="1600"/>
                        <a:t>average </a:t>
                      </a:r>
                      <a:r>
                        <a:rPr sz="1600"/>
                        <a:t>time</a:t>
                      </a:r>
                      <a:r>
                        <a:rPr lang="en-US" sz="1600"/>
                        <a:t> </a:t>
                      </a:r>
                      <a:r>
                        <a:rPr sz="1600"/>
                        <a:t>per</a:t>
                      </a:r>
                      <a:r>
                        <a:rPr lang="en-US" sz="1600"/>
                        <a:t> </a:t>
                      </a:r>
                      <a:r>
                        <a:rPr sz="1600"/>
                        <a:t>trip</a:t>
                      </a:r>
                      <a:r>
                        <a:rPr lang="en-US" sz="1600"/>
                        <a:t> (min)</a:t>
                      </a:r>
                      <a:endParaRPr lang="en-US" sz="1600"/>
                    </a:p>
                  </a:txBody>
                  <a:tcPr marL="9842" marR="9842" marT="9842" marB="0" anchor="ctr" anchorCtr="0">
                    <a:lnL w="12700">
                      <a:solidFill>
                        <a:schemeClr val="bg1"/>
                      </a:solidFill>
                      <a:prstDash val="solid"/>
                    </a:lnL>
                    <a:lnR w="12700" cap="flat" cmpd="sng" algn="ctr">
                      <a:solidFill>
                        <a:schemeClr val="bg1"/>
                      </a:solidFill>
                      <a:prstDash val="solid"/>
                      <a:miter lim="800000"/>
                    </a:lnR>
                    <a:lnT w="12700" cap="flat" cmpd="sng" algn="ctr">
                      <a:solidFill>
                        <a:schemeClr val="bg1"/>
                      </a:solidFill>
                      <a:prstDash val="solid"/>
                      <a:miter lim="800000"/>
                    </a:lnT>
                    <a:lnB w="12700">
                      <a:solidFill>
                        <a:schemeClr val="bg1"/>
                      </a:solidFill>
                      <a:prstDash val="solid"/>
                    </a:lnB>
                    <a:solidFill>
                      <a:srgbClr val="144A00"/>
                    </a:solidFill>
                  </a:tcPr>
                </a:tc>
              </a:tr>
              <a:tr h="542925">
                <a:tc>
                  <a:txBody>
                    <a:bodyPr/>
                    <a:p>
                      <a:pPr algn="l" fontAlgn="ctr"/>
                      <a:r>
                        <a:rPr lang="en-US" sz="1600"/>
                        <a:t>C</a:t>
                      </a:r>
                      <a:r>
                        <a:rPr sz="1600"/>
                        <a:t>asual</a:t>
                      </a:r>
                      <a:endParaRPr sz="1600"/>
                    </a:p>
                  </a:txBody>
                  <a:tcPr marL="9842" marR="9842" marT="9842" marB="0" anchor="ctr" anchorCtr="0">
                    <a:lnL w="12700" cap="flat" cmpd="sng" algn="ctr">
                      <a:solidFill>
                        <a:schemeClr val="bg1"/>
                      </a:solidFill>
                      <a:prstDash val="solid"/>
                      <a:miter lim="800000"/>
                    </a:lnL>
                    <a:lnR w="12700">
                      <a:solidFill>
                        <a:schemeClr val="bg1"/>
                      </a:solidFill>
                      <a:prstDash val="solid"/>
                    </a:lnR>
                    <a:lnT w="12700">
                      <a:solidFill>
                        <a:schemeClr val="bg1"/>
                      </a:solidFill>
                      <a:prstDash val="solid"/>
                    </a:lnT>
                    <a:lnB w="12700">
                      <a:solidFill>
                        <a:schemeClr val="bg1"/>
                      </a:solidFill>
                      <a:prstDash val="solid"/>
                    </a:lnB>
                    <a:solidFill>
                      <a:srgbClr val="144A00"/>
                    </a:solidFill>
                  </a:tcPr>
                </a:tc>
                <a:tc>
                  <a:txBody>
                    <a:bodyPr/>
                    <a:p>
                      <a:pPr algn="r" fontAlgn="ctr"/>
                      <a:r>
                        <a:rPr sz="1600"/>
                        <a:t> 36,023,367.00 </a:t>
                      </a:r>
                      <a:endParaRPr sz="1600"/>
                    </a:p>
                  </a:txBody>
                  <a:tcPr marL="9842" marR="9842" marT="9842"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solidFill>
                      <a:srgbClr val="144A00"/>
                    </a:solidFill>
                  </a:tcPr>
                </a:tc>
                <a:tc>
                  <a:txBody>
                    <a:bodyPr/>
                    <a:p>
                      <a:pPr algn="r" fontAlgn="ctr"/>
                      <a:r>
                        <a:rPr sz="1600"/>
                        <a:t> 23.54 </a:t>
                      </a:r>
                      <a:endParaRPr sz="1600"/>
                    </a:p>
                  </a:txBody>
                  <a:tcPr marL="9842" marR="9842" marT="9842" marB="0" anchor="ctr" anchorCtr="0">
                    <a:lnL w="12700">
                      <a:solidFill>
                        <a:schemeClr val="bg1"/>
                      </a:solidFill>
                      <a:prstDash val="solid"/>
                    </a:lnL>
                    <a:lnR w="12700" cap="flat" cmpd="sng" algn="ctr">
                      <a:solidFill>
                        <a:schemeClr val="bg1"/>
                      </a:solidFill>
                      <a:prstDash val="solid"/>
                      <a:miter lim="800000"/>
                    </a:lnR>
                    <a:lnT w="12700">
                      <a:solidFill>
                        <a:schemeClr val="bg1"/>
                      </a:solidFill>
                      <a:prstDash val="solid"/>
                    </a:lnT>
                    <a:lnB w="12700">
                      <a:solidFill>
                        <a:schemeClr val="bg1"/>
                      </a:solidFill>
                      <a:prstDash val="solid"/>
                    </a:lnB>
                    <a:solidFill>
                      <a:srgbClr val="144A00"/>
                    </a:solidFill>
                  </a:tcPr>
                </a:tc>
              </a:tr>
              <a:tr h="591185">
                <a:tc>
                  <a:txBody>
                    <a:bodyPr/>
                    <a:p>
                      <a:pPr algn="l" fontAlgn="ctr"/>
                      <a:r>
                        <a:rPr lang="en-US" sz="1600"/>
                        <a:t>M</a:t>
                      </a:r>
                      <a:r>
                        <a:rPr sz="1600"/>
                        <a:t>ember</a:t>
                      </a:r>
                      <a:endParaRPr sz="1600"/>
                    </a:p>
                  </a:txBody>
                  <a:tcPr marL="9842" marR="9842" marT="9842" marB="0" anchor="ctr" anchorCtr="0">
                    <a:lnL w="12700" cap="flat" cmpd="sng" algn="ctr">
                      <a:solidFill>
                        <a:schemeClr val="bg1"/>
                      </a:solidFill>
                      <a:prstDash val="solid"/>
                      <a:miter lim="800000"/>
                    </a:lnL>
                    <a:lnR w="12700">
                      <a:solidFill>
                        <a:schemeClr val="bg1"/>
                      </a:solidFill>
                      <a:prstDash val="solid"/>
                    </a:lnR>
                    <a:lnT w="12700">
                      <a:solidFill>
                        <a:schemeClr val="bg1"/>
                      </a:solidFill>
                      <a:prstDash val="solid"/>
                    </a:lnT>
                    <a:lnB w="12700" cap="flat" cmpd="sng" algn="ctr">
                      <a:solidFill>
                        <a:schemeClr val="bg1"/>
                      </a:solidFill>
                      <a:prstDash val="solid"/>
                      <a:miter lim="800000"/>
                    </a:lnB>
                    <a:solidFill>
                      <a:srgbClr val="144A00"/>
                    </a:solidFill>
                  </a:tcPr>
                </a:tc>
                <a:tc>
                  <a:txBody>
                    <a:bodyPr/>
                    <a:p>
                      <a:pPr algn="r" fontAlgn="ctr"/>
                      <a:r>
                        <a:rPr sz="1600"/>
                        <a:t> 32,493,068.00 </a:t>
                      </a:r>
                      <a:endParaRPr sz="1600"/>
                    </a:p>
                  </a:txBody>
                  <a:tcPr marL="9842" marR="9842" marT="9842" marB="0" anchor="ctr" anchorCtr="0">
                    <a:lnL w="12700">
                      <a:solidFill>
                        <a:schemeClr val="bg1"/>
                      </a:solidFill>
                      <a:prstDash val="solid"/>
                    </a:lnL>
                    <a:lnR w="12700">
                      <a:solidFill>
                        <a:schemeClr val="bg1"/>
                      </a:solidFill>
                      <a:prstDash val="solid"/>
                    </a:lnR>
                    <a:lnT w="12700">
                      <a:solidFill>
                        <a:schemeClr val="bg1"/>
                      </a:solidFill>
                      <a:prstDash val="solid"/>
                    </a:lnT>
                    <a:lnB w="12700" cap="flat" cmpd="sng" algn="ctr">
                      <a:solidFill>
                        <a:schemeClr val="bg1"/>
                      </a:solidFill>
                      <a:prstDash val="solid"/>
                      <a:miter lim="800000"/>
                    </a:lnB>
                    <a:solidFill>
                      <a:srgbClr val="144A00"/>
                    </a:solidFill>
                  </a:tcPr>
                </a:tc>
                <a:tc>
                  <a:txBody>
                    <a:bodyPr/>
                    <a:p>
                      <a:pPr algn="r" fontAlgn="ctr"/>
                      <a:r>
                        <a:rPr sz="1600"/>
                        <a:t> </a:t>
                      </a:r>
                      <a:r>
                        <a:rPr sz="1600"/>
                        <a:t>11.97 </a:t>
                      </a:r>
                      <a:endParaRPr sz="1600"/>
                    </a:p>
                  </a:txBody>
                  <a:tcPr marL="9842" marR="9842" marT="9842" marB="0" anchor="ctr" anchorCtr="0">
                    <a:lnL w="12700">
                      <a:solidFill>
                        <a:schemeClr val="bg1"/>
                      </a:solidFill>
                      <a:prstDash val="solid"/>
                    </a:lnL>
                    <a:lnR w="12700" cap="flat" cmpd="sng" algn="ctr">
                      <a:solidFill>
                        <a:schemeClr val="bg1"/>
                      </a:solidFill>
                      <a:prstDash val="solid"/>
                      <a:miter lim="800000"/>
                    </a:lnR>
                    <a:lnT w="12700">
                      <a:solidFill>
                        <a:schemeClr val="bg1"/>
                      </a:solidFill>
                      <a:prstDash val="solid"/>
                    </a:lnT>
                    <a:lnB w="12700" cap="flat" cmpd="sng" algn="ctr">
                      <a:solidFill>
                        <a:schemeClr val="bg1"/>
                      </a:solidFill>
                      <a:prstDash val="solid"/>
                      <a:miter lim="800000"/>
                    </a:lnB>
                    <a:solidFill>
                      <a:srgbClr val="144A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250" fill="hold">
                                          <p:stCondLst>
                                            <p:cond delay="0"/>
                                          </p:stCondLst>
                                        </p:cTn>
                                        <p:tgtEl>
                                          <p:spTgt spid="11"/>
                                        </p:tgtEl>
                                        <p:attrNameLst>
                                          <p:attrName>style.visibility</p:attrName>
                                        </p:attrNameLst>
                                      </p:cBhvr>
                                      <p:to>
                                        <p:strVal val="visible"/>
                                      </p:to>
                                    </p:set>
                                    <p:animEffect transition="in" filter="blinds(horizontal)">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3" presetClass="exit" presetSubtype="10" fill="hold" nodeType="withEffect">
                                  <p:stCondLst>
                                    <p:cond delay="0"/>
                                  </p:stCondLst>
                                  <p:childTnLst>
                                    <p:animEffect transition="out" filter="blinds(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7" presetClass="entr" presetSubtype="4" fill="hold" nodeType="withEffect">
                                  <p:stCondLst>
                                    <p:cond delay="0"/>
                                  </p:stCondLst>
                                  <p:childTnLst>
                                    <p:set>
                                      <p:cBhvr>
                                        <p:cTn id="17" dur="500"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Average Trip Duration vs Day of Week</a:t>
            </a:r>
            <a:endParaRPr lang="en-US" b="1">
              <a:solidFill>
                <a:srgbClr val="144A00"/>
              </a:solidFill>
            </a:endParaRPr>
          </a:p>
        </p:txBody>
      </p:sp>
      <p:pic>
        <p:nvPicPr>
          <p:cNvPr id="4" name="Content Placeholder 3" descr="Sheet 2 (4)"/>
          <p:cNvPicPr>
            <a:picLocks noChangeAspect="1"/>
          </p:cNvPicPr>
          <p:nvPr>
            <p:ph sz="half" idx="1"/>
          </p:nvPr>
        </p:nvPicPr>
        <p:blipFill>
          <a:blip r:embed="rId2"/>
          <a:stretch>
            <a:fillRect/>
          </a:stretch>
        </p:blipFill>
        <p:spPr>
          <a:xfrm>
            <a:off x="6581775" y="1600200"/>
            <a:ext cx="5376545" cy="4323080"/>
          </a:xfrm>
          <a:prstGeom prst="rect">
            <a:avLst/>
          </a:prstGeom>
          <a:ln>
            <a:solidFill>
              <a:schemeClr val="tx1"/>
            </a:solidFill>
          </a:ln>
        </p:spPr>
      </p:pic>
      <p:sp>
        <p:nvSpPr>
          <p:cNvPr id="5" name="Content Placeholder 4"/>
          <p:cNvSpPr>
            <a:spLocks noGrp="1"/>
          </p:cNvSpPr>
          <p:nvPr>
            <p:ph sz="half" idx="2"/>
          </p:nvPr>
        </p:nvSpPr>
        <p:spPr>
          <a:xfrm>
            <a:off x="757428" y="1600200"/>
            <a:ext cx="5376672" cy="4525963"/>
          </a:xfrm>
        </p:spPr>
        <p:txBody>
          <a:bodyPr/>
          <a:p>
            <a:r>
              <a:rPr lang="en-US" sz="2800" b="1">
                <a:solidFill>
                  <a:srgbClr val="5B9BD5"/>
                </a:solidFill>
              </a:rPr>
              <a:t>Casuals</a:t>
            </a:r>
            <a:r>
              <a:rPr lang="en-US" sz="2400"/>
              <a:t> </a:t>
            </a:r>
            <a:r>
              <a:rPr lang="en-US" sz="2800">
                <a:solidFill>
                  <a:srgbClr val="144A00"/>
                </a:solidFill>
              </a:rPr>
              <a:t>spend considerably longer time per trip on weekends, while</a:t>
            </a:r>
            <a:r>
              <a:rPr lang="en-US" sz="2400"/>
              <a:t> </a:t>
            </a:r>
            <a:r>
              <a:rPr lang="en-US" sz="2800" b="1">
                <a:solidFill>
                  <a:srgbClr val="ED7D31"/>
                </a:solidFill>
              </a:rPr>
              <a:t>members’</a:t>
            </a:r>
            <a:r>
              <a:rPr lang="en-US" sz="3200" b="1">
                <a:solidFill>
                  <a:srgbClr val="ED7D31"/>
                </a:solidFill>
              </a:rPr>
              <a:t> </a:t>
            </a:r>
            <a:r>
              <a:rPr lang="en-US" sz="2800">
                <a:solidFill>
                  <a:srgbClr val="144A00"/>
                </a:solidFill>
              </a:rPr>
              <a:t>average trip durations do not vary much </a:t>
            </a:r>
            <a:endParaRPr lang="en-US" sz="2800">
              <a:solidFill>
                <a:srgbClr val="144A00"/>
              </a:solidFill>
            </a:endParaRPr>
          </a:p>
        </p:txBody>
      </p:sp>
      <p:sp>
        <p:nvSpPr>
          <p:cNvPr id="7" name="Flowchart: Connector 6"/>
          <p:cNvSpPr/>
          <p:nvPr/>
        </p:nvSpPr>
        <p:spPr>
          <a:xfrm>
            <a:off x="7595870" y="1493520"/>
            <a:ext cx="2734310" cy="1362710"/>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250"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strVal val="#ppt_w*0.70"/>
                                          </p:val>
                                        </p:tav>
                                        <p:tav tm="100000">
                                          <p:val>
                                            <p:strVal val="#ppt_w"/>
                                          </p:val>
                                        </p:tav>
                                      </p:tavLst>
                                    </p:anim>
                                    <p:anim calcmode="lin" valueType="num">
                                      <p:cBhvr>
                                        <p:cTn id="8" dur="250" fill="hold"/>
                                        <p:tgtEl>
                                          <p:spTgt spid="7"/>
                                        </p:tgtEl>
                                        <p:attrNameLst>
                                          <p:attrName>ppt_h</p:attrName>
                                        </p:attrNameLst>
                                      </p:cBhvr>
                                      <p:tavLst>
                                        <p:tav tm="0">
                                          <p:val>
                                            <p:strVal val="#ppt_h"/>
                                          </p:val>
                                        </p:tav>
                                        <p:tav tm="100000">
                                          <p:val>
                                            <p:strVal val="#ppt_h"/>
                                          </p:val>
                                        </p:tav>
                                      </p:tavLst>
                                    </p:anim>
                                    <p:animEffect transition="in" filter="fade">
                                      <p:cBhvr>
                                        <p:cTn id="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sz="4000" b="1">
                <a:solidFill>
                  <a:srgbClr val="144A00"/>
                </a:solidFill>
              </a:rPr>
              <a:t>Average Trip Duration (min) vs start hour</a:t>
            </a:r>
            <a:endParaRPr lang="en-US" sz="4000" b="1">
              <a:solidFill>
                <a:srgbClr val="144A00"/>
              </a:solidFill>
            </a:endParaRPr>
          </a:p>
        </p:txBody>
      </p:sp>
      <p:pic>
        <p:nvPicPr>
          <p:cNvPr id="4" name="Content Placeholder 3" descr="Sheet 3"/>
          <p:cNvPicPr>
            <a:picLocks noChangeAspect="1"/>
          </p:cNvPicPr>
          <p:nvPr>
            <p:ph idx="1"/>
          </p:nvPr>
        </p:nvPicPr>
        <p:blipFill>
          <a:blip r:embed="rId2"/>
          <a:stretch>
            <a:fillRect/>
          </a:stretch>
        </p:blipFill>
        <p:spPr>
          <a:xfrm>
            <a:off x="1593215" y="1691005"/>
            <a:ext cx="9289415" cy="4636770"/>
          </a:xfrm>
          <a:prstGeom prst="rect">
            <a:avLst/>
          </a:prstGeom>
          <a:ln>
            <a:solidFill>
              <a:schemeClr val="tx1"/>
            </a:solidFill>
          </a:ln>
        </p:spPr>
      </p:pic>
      <p:sp>
        <p:nvSpPr>
          <p:cNvPr id="7" name="Flowchart: Connector 6"/>
          <p:cNvSpPr/>
          <p:nvPr/>
        </p:nvSpPr>
        <p:spPr>
          <a:xfrm>
            <a:off x="3147695" y="2462530"/>
            <a:ext cx="2039620" cy="1933575"/>
          </a:xfrm>
          <a:prstGeom prst="flowChartConnector">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ounded Rectangular Callout 12"/>
          <p:cNvSpPr/>
          <p:nvPr/>
        </p:nvSpPr>
        <p:spPr>
          <a:xfrm>
            <a:off x="6653530" y="4832350"/>
            <a:ext cx="4459605" cy="1495425"/>
          </a:xfrm>
          <a:prstGeom prst="wedgeRoundRectCallout">
            <a:avLst>
              <a:gd name="adj1" fmla="val -43195"/>
              <a:gd name="adj2" fmla="val -76157"/>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solidFill>
                  <a:schemeClr val="bg1"/>
                </a:solidFill>
                <a:sym typeface="+mn-ea"/>
              </a:rPr>
              <a:t>Members spend around 12 min per trip no matter what time they bike</a:t>
            </a:r>
            <a:endParaRPr lang="en-US">
              <a:solidFill>
                <a:schemeClr val="bg1"/>
              </a:solidFill>
              <a:sym typeface="+mn-ea"/>
            </a:endParaRPr>
          </a:p>
          <a:p>
            <a:pPr marL="285750" lvl="0" indent="-285750" algn="l">
              <a:buClrTx/>
              <a:buSzTx/>
              <a:buFont typeface="Arial" panose="020B0604020202020204" pitchFamily="34" charset="0"/>
              <a:buChar char="•"/>
            </a:pPr>
            <a:r>
              <a:rPr lang="en-US">
                <a:solidFill>
                  <a:schemeClr val="bg1"/>
                </a:solidFill>
                <a:sym typeface="+mn-ea"/>
              </a:rPr>
              <a:t>Casuals spend more time midday, least time in early morning</a:t>
            </a:r>
            <a:endParaRPr lang="en-US">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250" fill="hold">
                                          <p:stCondLst>
                                            <p:cond delay="0"/>
                                          </p:stCondLst>
                                        </p:cTn>
                                        <p:tgtEl>
                                          <p:spTgt spid="13"/>
                                        </p:tgtEl>
                                        <p:attrNameLst>
                                          <p:attrName>style.visibility</p:attrName>
                                        </p:attrNameLst>
                                      </p:cBhvr>
                                      <p:to>
                                        <p:strVal val="visible"/>
                                      </p:to>
                                    </p:set>
                                    <p:animEffect transition="in" filter="blinds(horizontal)">
                                      <p:cBhvr>
                                        <p:cTn id="14"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bldLvl="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en-US">
                <a:latin typeface="Arial" panose="020B0604020202020204" pitchFamily="34" charset="0"/>
              </a:rPr>
              <a:t>Table of Content</a:t>
            </a:r>
            <a:endParaRPr lang="en-US">
              <a:latin typeface="Arial" panose="020B0604020202020204" pitchFamily="34" charset="0"/>
            </a:endParaRPr>
          </a:p>
        </p:txBody>
      </p:sp>
      <p:sp>
        <p:nvSpPr>
          <p:cNvPr id="2" name="序号"/>
          <p:cNvSpPr txBox="1"/>
          <p:nvPr>
            <p:custDataLst>
              <p:tags r:id="rId2"/>
            </p:custDataLst>
          </p:nvPr>
        </p:nvSpPr>
        <p:spPr>
          <a:xfrm>
            <a:off x="1221422" y="3148013"/>
            <a:ext cx="658495" cy="880110"/>
          </a:xfrm>
          <a:prstGeom prst="rect">
            <a:avLst/>
          </a:prstGeom>
          <a:noFill/>
        </p:spPr>
        <p:txBody>
          <a:bodyPr wrap="none" lIns="0" tIns="0" rIns="0" bIns="0" rtlCol="0" anchor="b" anchorCtr="0">
            <a:noAutofit/>
          </a:bodyPr>
          <a:p>
            <a:pPr algn="r">
              <a:lnSpc>
                <a:spcPct val="100000"/>
              </a:lnSpc>
            </a:pPr>
            <a:r>
              <a:rPr lang="en-US" sz="4000" b="1" dirty="0">
                <a:solidFill>
                  <a:schemeClr val="accent1"/>
                </a:solidFill>
                <a:latin typeface="Arial" panose="020B0604020202020204" pitchFamily="34" charset="0"/>
                <a:ea typeface="+mj-lt"/>
                <a:cs typeface="Arial" panose="020B0604020202020204" pitchFamily="34" charset="0"/>
              </a:rPr>
              <a:t>01</a:t>
            </a:r>
            <a:endParaRPr lang="en-US" sz="4000" b="1" dirty="0">
              <a:solidFill>
                <a:schemeClr val="accent1"/>
              </a:solidFill>
              <a:latin typeface="Arial" panose="020B0604020202020204" pitchFamily="34" charset="0"/>
              <a:ea typeface="+mj-lt"/>
              <a:cs typeface="Arial" panose="020B0604020202020204" pitchFamily="34" charset="0"/>
            </a:endParaRPr>
          </a:p>
        </p:txBody>
      </p:sp>
      <p:sp>
        <p:nvSpPr>
          <p:cNvPr id="3" name="项标题"/>
          <p:cNvSpPr txBox="1"/>
          <p:nvPr>
            <p:custDataLst>
              <p:tags r:id="rId3"/>
            </p:custDataLst>
          </p:nvPr>
        </p:nvSpPr>
        <p:spPr>
          <a:xfrm>
            <a:off x="2109152" y="3200083"/>
            <a:ext cx="3308350" cy="656590"/>
          </a:xfrm>
          <a:prstGeom prst="rect">
            <a:avLst/>
          </a:prstGeom>
          <a:noFill/>
        </p:spPr>
        <p:txBody>
          <a:bodyPr wrap="square" lIns="0" tIns="0" rIns="0" bIns="0" rtlCol="0" anchor="b">
            <a:normAutofit/>
          </a:bodyPr>
          <a:p>
            <a:pPr algn="r">
              <a:lnSpc>
                <a:spcPct val="100000"/>
              </a:lnSpc>
            </a:pPr>
            <a:r>
              <a:rPr lang="en-US" sz="2000" b="1">
                <a:solidFill>
                  <a:schemeClr val="accent1"/>
                </a:solidFill>
                <a:latin typeface="Arial" panose="020B0604020202020204" pitchFamily="34" charset="0"/>
                <a:ea typeface="+mj-ea"/>
                <a:cs typeface="Arial" panose="020B0604020202020204" pitchFamily="34" charset="0"/>
              </a:rPr>
              <a:t>Objective</a:t>
            </a:r>
            <a:endParaRPr lang="en-US" sz="2000" b="1">
              <a:solidFill>
                <a:schemeClr val="accent1"/>
              </a:solidFill>
              <a:latin typeface="Arial" panose="020B0604020202020204" pitchFamily="34" charset="0"/>
              <a:ea typeface="+mj-ea"/>
              <a:cs typeface="Arial" panose="020B0604020202020204" pitchFamily="34" charset="0"/>
            </a:endParaRPr>
          </a:p>
        </p:txBody>
      </p:sp>
      <p:cxnSp>
        <p:nvCxnSpPr>
          <p:cNvPr id="10" name="直接连接符 9"/>
          <p:cNvCxnSpPr/>
          <p:nvPr>
            <p:custDataLst>
              <p:tags r:id="rId4"/>
            </p:custDataLst>
          </p:nvPr>
        </p:nvCxnSpPr>
        <p:spPr>
          <a:xfrm>
            <a:off x="2108517" y="4161473"/>
            <a:ext cx="3248660" cy="0"/>
          </a:xfrm>
          <a:prstGeom prst="line">
            <a:avLst/>
          </a:prstGeom>
          <a:ln>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15" name="序号"/>
          <p:cNvSpPr txBox="1"/>
          <p:nvPr>
            <p:custDataLst>
              <p:tags r:id="rId5"/>
            </p:custDataLst>
          </p:nvPr>
        </p:nvSpPr>
        <p:spPr>
          <a:xfrm>
            <a:off x="6318567" y="3148013"/>
            <a:ext cx="658495" cy="880110"/>
          </a:xfrm>
          <a:prstGeom prst="rect">
            <a:avLst/>
          </a:prstGeom>
          <a:noFill/>
        </p:spPr>
        <p:txBody>
          <a:bodyPr wrap="none" lIns="0" tIns="0" rIns="0" bIns="0" rtlCol="0" anchor="b" anchorCtr="0">
            <a:noAutofit/>
          </a:bodyPr>
          <a:p>
            <a:pPr algn="r">
              <a:lnSpc>
                <a:spcPct val="100000"/>
              </a:lnSpc>
            </a:pPr>
            <a:r>
              <a:rPr lang="en-US" sz="4000" b="1" dirty="0">
                <a:solidFill>
                  <a:schemeClr val="accent1"/>
                </a:solidFill>
                <a:latin typeface="Arial" panose="020B0604020202020204" pitchFamily="34" charset="0"/>
                <a:ea typeface="+mj-lt"/>
                <a:cs typeface="Arial" panose="020B0604020202020204" pitchFamily="34" charset="0"/>
              </a:rPr>
              <a:t>02</a:t>
            </a:r>
            <a:endParaRPr lang="en-US" sz="4000" b="1" dirty="0">
              <a:solidFill>
                <a:schemeClr val="accent1"/>
              </a:solidFill>
              <a:latin typeface="Arial" panose="020B0604020202020204" pitchFamily="34" charset="0"/>
              <a:ea typeface="+mj-lt"/>
              <a:cs typeface="Arial" panose="020B0604020202020204" pitchFamily="34" charset="0"/>
            </a:endParaRPr>
          </a:p>
        </p:txBody>
      </p:sp>
      <p:sp>
        <p:nvSpPr>
          <p:cNvPr id="19" name="项标题"/>
          <p:cNvSpPr txBox="1"/>
          <p:nvPr>
            <p:custDataLst>
              <p:tags r:id="rId6"/>
            </p:custDataLst>
          </p:nvPr>
        </p:nvSpPr>
        <p:spPr>
          <a:xfrm>
            <a:off x="7205662" y="3200083"/>
            <a:ext cx="3315970" cy="656590"/>
          </a:xfrm>
          <a:prstGeom prst="rect">
            <a:avLst/>
          </a:prstGeom>
          <a:noFill/>
        </p:spPr>
        <p:txBody>
          <a:bodyPr wrap="square" lIns="0" tIns="0" rIns="0" bIns="0" rtlCol="0" anchor="b">
            <a:normAutofit/>
          </a:bodyPr>
          <a:p>
            <a:pPr algn="r">
              <a:lnSpc>
                <a:spcPct val="100000"/>
              </a:lnSpc>
            </a:pPr>
            <a:r>
              <a:rPr lang="en-US" sz="2000" b="1">
                <a:solidFill>
                  <a:schemeClr val="accent1"/>
                </a:solidFill>
                <a:latin typeface="Arial" panose="020B0604020202020204" pitchFamily="34" charset="0"/>
                <a:ea typeface="+mj-ea"/>
                <a:cs typeface="Arial" panose="020B0604020202020204" pitchFamily="34" charset="0"/>
              </a:rPr>
              <a:t>About the data</a:t>
            </a:r>
            <a:endParaRPr lang="en-US" sz="2000" b="1">
              <a:solidFill>
                <a:schemeClr val="accent1"/>
              </a:solidFill>
              <a:latin typeface="Arial" panose="020B0604020202020204" pitchFamily="34" charset="0"/>
              <a:ea typeface="+mj-ea"/>
              <a:cs typeface="Arial" panose="020B0604020202020204" pitchFamily="34" charset="0"/>
            </a:endParaRPr>
          </a:p>
        </p:txBody>
      </p:sp>
      <p:cxnSp>
        <p:nvCxnSpPr>
          <p:cNvPr id="20" name="直接连接符 19"/>
          <p:cNvCxnSpPr/>
          <p:nvPr>
            <p:custDataLst>
              <p:tags r:id="rId7"/>
            </p:custDataLst>
          </p:nvPr>
        </p:nvCxnSpPr>
        <p:spPr>
          <a:xfrm>
            <a:off x="7205662" y="4161473"/>
            <a:ext cx="3248660" cy="0"/>
          </a:xfrm>
          <a:prstGeom prst="line">
            <a:avLst/>
          </a:prstGeom>
          <a:ln>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21" name="序号"/>
          <p:cNvSpPr txBox="1"/>
          <p:nvPr>
            <p:custDataLst>
              <p:tags r:id="rId8"/>
            </p:custDataLst>
          </p:nvPr>
        </p:nvSpPr>
        <p:spPr>
          <a:xfrm>
            <a:off x="6318567" y="4242118"/>
            <a:ext cx="658495" cy="880110"/>
          </a:xfrm>
          <a:prstGeom prst="rect">
            <a:avLst/>
          </a:prstGeom>
          <a:noFill/>
        </p:spPr>
        <p:txBody>
          <a:bodyPr wrap="none" lIns="0" tIns="0" rIns="0" bIns="0" rtlCol="0" anchor="b" anchorCtr="0">
            <a:noAutofit/>
          </a:bodyPr>
          <a:p>
            <a:pPr algn="r">
              <a:lnSpc>
                <a:spcPct val="100000"/>
              </a:lnSpc>
            </a:pPr>
            <a:r>
              <a:rPr lang="en-US" sz="4000" b="1" dirty="0">
                <a:solidFill>
                  <a:schemeClr val="accent1"/>
                </a:solidFill>
                <a:latin typeface="Arial" panose="020B0604020202020204" pitchFamily="34" charset="0"/>
                <a:ea typeface="+mj-lt"/>
                <a:cs typeface="Arial" panose="020B0604020202020204" pitchFamily="34" charset="0"/>
              </a:rPr>
              <a:t>04</a:t>
            </a:r>
            <a:endParaRPr lang="en-US" sz="4000" b="1" dirty="0">
              <a:solidFill>
                <a:schemeClr val="accent1"/>
              </a:solidFill>
              <a:latin typeface="Arial" panose="020B0604020202020204" pitchFamily="34" charset="0"/>
              <a:ea typeface="+mj-lt"/>
              <a:cs typeface="Arial" panose="020B0604020202020204" pitchFamily="34" charset="0"/>
            </a:endParaRPr>
          </a:p>
        </p:txBody>
      </p:sp>
      <p:sp>
        <p:nvSpPr>
          <p:cNvPr id="22" name="项标题"/>
          <p:cNvSpPr txBox="1"/>
          <p:nvPr>
            <p:custDataLst>
              <p:tags r:id="rId9"/>
            </p:custDataLst>
          </p:nvPr>
        </p:nvSpPr>
        <p:spPr>
          <a:xfrm>
            <a:off x="7205662" y="4294188"/>
            <a:ext cx="3315970" cy="656590"/>
          </a:xfrm>
          <a:prstGeom prst="rect">
            <a:avLst/>
          </a:prstGeom>
          <a:noFill/>
        </p:spPr>
        <p:txBody>
          <a:bodyPr wrap="square" lIns="0" tIns="0" rIns="0" bIns="0" rtlCol="0" anchor="b">
            <a:noAutofit/>
          </a:bodyPr>
          <a:p>
            <a:pPr algn="r">
              <a:lnSpc>
                <a:spcPct val="100000"/>
              </a:lnSpc>
            </a:pPr>
            <a:r>
              <a:rPr lang="en-US" sz="2000" b="1">
                <a:solidFill>
                  <a:schemeClr val="accent1"/>
                </a:solidFill>
                <a:latin typeface="Arial" panose="020B0604020202020204" pitchFamily="34" charset="0"/>
                <a:ea typeface="+mj-ea"/>
                <a:cs typeface="Arial" panose="020B0604020202020204" pitchFamily="34" charset="0"/>
              </a:rPr>
              <a:t>Conclusion and Reconmmendation</a:t>
            </a:r>
            <a:endParaRPr lang="en-US" sz="2000" b="1">
              <a:solidFill>
                <a:schemeClr val="accent1"/>
              </a:solidFill>
              <a:latin typeface="Arial" panose="020B0604020202020204" pitchFamily="34" charset="0"/>
              <a:ea typeface="+mj-ea"/>
              <a:cs typeface="Arial" panose="020B0604020202020204" pitchFamily="34" charset="0"/>
            </a:endParaRPr>
          </a:p>
        </p:txBody>
      </p:sp>
      <p:cxnSp>
        <p:nvCxnSpPr>
          <p:cNvPr id="23" name="直接连接符 22"/>
          <p:cNvCxnSpPr/>
          <p:nvPr>
            <p:custDataLst>
              <p:tags r:id="rId10"/>
            </p:custDataLst>
          </p:nvPr>
        </p:nvCxnSpPr>
        <p:spPr>
          <a:xfrm>
            <a:off x="7205662" y="5255578"/>
            <a:ext cx="3248660" cy="0"/>
          </a:xfrm>
          <a:prstGeom prst="line">
            <a:avLst/>
          </a:prstGeom>
          <a:ln>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24" name="序号"/>
          <p:cNvSpPr txBox="1"/>
          <p:nvPr>
            <p:custDataLst>
              <p:tags r:id="rId11"/>
            </p:custDataLst>
          </p:nvPr>
        </p:nvSpPr>
        <p:spPr>
          <a:xfrm>
            <a:off x="1221422" y="4242118"/>
            <a:ext cx="658495" cy="880110"/>
          </a:xfrm>
          <a:prstGeom prst="rect">
            <a:avLst/>
          </a:prstGeom>
          <a:noFill/>
        </p:spPr>
        <p:txBody>
          <a:bodyPr wrap="none" lIns="0" tIns="0" rIns="0" bIns="0" rtlCol="0" anchor="b" anchorCtr="0">
            <a:noAutofit/>
          </a:bodyPr>
          <a:p>
            <a:pPr algn="r">
              <a:lnSpc>
                <a:spcPct val="100000"/>
              </a:lnSpc>
            </a:pPr>
            <a:r>
              <a:rPr lang="en-US" sz="4000" b="1" dirty="0">
                <a:solidFill>
                  <a:schemeClr val="accent1"/>
                </a:solidFill>
                <a:latin typeface="Arial" panose="020B0604020202020204" pitchFamily="34" charset="0"/>
                <a:ea typeface="+mj-lt"/>
                <a:cs typeface="Arial" panose="020B0604020202020204" pitchFamily="34" charset="0"/>
              </a:rPr>
              <a:t>03</a:t>
            </a:r>
            <a:endParaRPr lang="en-US" sz="4000" b="1" dirty="0">
              <a:solidFill>
                <a:schemeClr val="accent1"/>
              </a:solidFill>
              <a:latin typeface="Arial" panose="020B0604020202020204" pitchFamily="34" charset="0"/>
              <a:ea typeface="+mj-lt"/>
              <a:cs typeface="Arial" panose="020B0604020202020204" pitchFamily="34" charset="0"/>
            </a:endParaRPr>
          </a:p>
        </p:txBody>
      </p:sp>
      <p:sp>
        <p:nvSpPr>
          <p:cNvPr id="25" name="项标题"/>
          <p:cNvSpPr txBox="1"/>
          <p:nvPr>
            <p:custDataLst>
              <p:tags r:id="rId12"/>
            </p:custDataLst>
          </p:nvPr>
        </p:nvSpPr>
        <p:spPr>
          <a:xfrm>
            <a:off x="2172652" y="4494213"/>
            <a:ext cx="3311525" cy="656590"/>
          </a:xfrm>
          <a:prstGeom prst="rect">
            <a:avLst/>
          </a:prstGeom>
          <a:noFill/>
        </p:spPr>
        <p:txBody>
          <a:bodyPr wrap="square" lIns="0" tIns="0" rIns="0" bIns="0" rtlCol="0" anchor="b"/>
          <a:p>
            <a:pPr algn="r">
              <a:lnSpc>
                <a:spcPct val="100000"/>
              </a:lnSpc>
            </a:pPr>
            <a:r>
              <a:rPr lang="en-US" sz="2000" b="1">
                <a:solidFill>
                  <a:schemeClr val="accent1"/>
                </a:solidFill>
                <a:latin typeface="Arial" panose="020B0604020202020204" pitchFamily="34" charset="0"/>
                <a:ea typeface="+mj-ea"/>
                <a:cs typeface="Arial" panose="020B0604020202020204" pitchFamily="34" charset="0"/>
              </a:rPr>
              <a:t>Analysis</a:t>
            </a:r>
            <a:endParaRPr lang="en-US" sz="2000" b="1">
              <a:solidFill>
                <a:schemeClr val="accent1"/>
              </a:solidFill>
              <a:latin typeface="Arial" panose="020B0604020202020204" pitchFamily="34" charset="0"/>
              <a:ea typeface="+mj-ea"/>
              <a:cs typeface="Arial" panose="020B0604020202020204" pitchFamily="34" charset="0"/>
            </a:endParaRPr>
          </a:p>
          <a:p>
            <a:pPr algn="r">
              <a:lnSpc>
                <a:spcPct val="100000"/>
              </a:lnSpc>
            </a:pPr>
            <a:endParaRPr lang="en-US" sz="2000" b="1">
              <a:solidFill>
                <a:schemeClr val="accent1"/>
              </a:solidFill>
              <a:latin typeface="Arial" panose="020B0604020202020204" pitchFamily="34" charset="0"/>
              <a:ea typeface="+mj-ea"/>
              <a:cs typeface="Arial" panose="020B0604020202020204" pitchFamily="34" charset="0"/>
            </a:endParaRPr>
          </a:p>
        </p:txBody>
      </p:sp>
      <p:cxnSp>
        <p:nvCxnSpPr>
          <p:cNvPr id="26" name="直接连接符 25"/>
          <p:cNvCxnSpPr/>
          <p:nvPr>
            <p:custDataLst>
              <p:tags r:id="rId13"/>
            </p:custDataLst>
          </p:nvPr>
        </p:nvCxnSpPr>
        <p:spPr>
          <a:xfrm>
            <a:off x="2168207" y="5255578"/>
            <a:ext cx="3248660" cy="0"/>
          </a:xfrm>
          <a:prstGeom prst="line">
            <a:avLst/>
          </a:prstGeom>
          <a:ln>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27" name="序号"/>
          <p:cNvSpPr txBox="1"/>
          <p:nvPr>
            <p:custDataLst>
              <p:tags r:id="rId14"/>
            </p:custDataLst>
          </p:nvPr>
        </p:nvSpPr>
        <p:spPr>
          <a:xfrm>
            <a:off x="1221422" y="5336223"/>
            <a:ext cx="658495" cy="880110"/>
          </a:xfrm>
          <a:prstGeom prst="rect">
            <a:avLst/>
          </a:prstGeom>
          <a:noFill/>
        </p:spPr>
        <p:txBody>
          <a:bodyPr wrap="none" lIns="0" tIns="0" rIns="0" bIns="0" rtlCol="0" anchor="b" anchorCtr="0">
            <a:noAutofit/>
          </a:bodyPr>
          <a:p>
            <a:pPr algn="r">
              <a:lnSpc>
                <a:spcPct val="100000"/>
              </a:lnSpc>
            </a:pPr>
            <a:r>
              <a:rPr lang="en-US" sz="4000" b="1" dirty="0">
                <a:solidFill>
                  <a:schemeClr val="accent1"/>
                </a:solidFill>
                <a:latin typeface="Arial" panose="020B0604020202020204" pitchFamily="34" charset="0"/>
                <a:ea typeface="+mj-lt"/>
                <a:cs typeface="Arial" panose="020B0604020202020204" pitchFamily="34" charset="0"/>
              </a:rPr>
              <a:t>05</a:t>
            </a:r>
            <a:endParaRPr lang="en-US" sz="4000" b="1" dirty="0">
              <a:solidFill>
                <a:schemeClr val="accent1"/>
              </a:solidFill>
              <a:latin typeface="Arial" panose="020B0604020202020204" pitchFamily="34" charset="0"/>
              <a:ea typeface="+mj-lt"/>
              <a:cs typeface="Arial" panose="020B0604020202020204" pitchFamily="34" charset="0"/>
            </a:endParaRPr>
          </a:p>
        </p:txBody>
      </p:sp>
      <p:sp>
        <p:nvSpPr>
          <p:cNvPr id="28" name="项标题"/>
          <p:cNvSpPr txBox="1"/>
          <p:nvPr>
            <p:custDataLst>
              <p:tags r:id="rId15"/>
            </p:custDataLst>
          </p:nvPr>
        </p:nvSpPr>
        <p:spPr>
          <a:xfrm>
            <a:off x="2172652" y="5388293"/>
            <a:ext cx="3311525" cy="656590"/>
          </a:xfrm>
          <a:prstGeom prst="rect">
            <a:avLst/>
          </a:prstGeom>
          <a:noFill/>
        </p:spPr>
        <p:txBody>
          <a:bodyPr wrap="square" lIns="0" tIns="0" rIns="0" bIns="0" rtlCol="0" anchor="b">
            <a:normAutofit/>
          </a:bodyPr>
          <a:p>
            <a:pPr algn="r">
              <a:lnSpc>
                <a:spcPct val="100000"/>
              </a:lnSpc>
            </a:pPr>
            <a:r>
              <a:rPr lang="en-US" sz="2000" b="1">
                <a:solidFill>
                  <a:schemeClr val="accent1"/>
                </a:solidFill>
                <a:latin typeface="Arial" panose="020B0604020202020204" pitchFamily="34" charset="0"/>
                <a:ea typeface="+mj-ea"/>
                <a:cs typeface="Arial" panose="020B0604020202020204" pitchFamily="34" charset="0"/>
              </a:rPr>
              <a:t>Appendix</a:t>
            </a:r>
            <a:endParaRPr lang="en-US" sz="2000" b="1">
              <a:solidFill>
                <a:schemeClr val="accent1"/>
              </a:solidFill>
              <a:latin typeface="Arial" panose="020B0604020202020204" pitchFamily="34" charset="0"/>
              <a:ea typeface="+mj-ea"/>
              <a:cs typeface="Arial" panose="020B0604020202020204" pitchFamily="34" charset="0"/>
            </a:endParaRPr>
          </a:p>
        </p:txBody>
      </p:sp>
      <p:cxnSp>
        <p:nvCxnSpPr>
          <p:cNvPr id="29" name="直接连接符 28"/>
          <p:cNvCxnSpPr/>
          <p:nvPr>
            <p:custDataLst>
              <p:tags r:id="rId16"/>
            </p:custDataLst>
          </p:nvPr>
        </p:nvCxnSpPr>
        <p:spPr>
          <a:xfrm>
            <a:off x="2168207" y="6349683"/>
            <a:ext cx="3248660" cy="0"/>
          </a:xfrm>
          <a:prstGeom prst="line">
            <a:avLst/>
          </a:prstGeom>
          <a:ln>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altLang="en-US" sz="4400" b="1">
                <a:latin typeface="Arial" panose="020B0604020202020204" pitchFamily="34" charset="0"/>
                <a:sym typeface="+mn-ea"/>
              </a:rPr>
              <a:t>Time for action</a:t>
            </a:r>
            <a:endParaRPr lang="en-US" sz="4400" b="1">
              <a:latin typeface="Arial" panose="020B0604020202020204" pitchFamily="34" charset="0"/>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pPr algn="ctr"/>
            <a:r>
              <a:rPr lang="en-US" sz="4400" spc="0">
                <a:solidFill>
                  <a:srgbClr val="144A00"/>
                </a:solidFill>
              </a:rPr>
              <a:t>Conclusion</a:t>
            </a:r>
            <a:endParaRPr lang="en-US" sz="4400" spc="0">
              <a:solidFill>
                <a:srgbClr val="144A00"/>
              </a:solidFill>
            </a:endParaRPr>
          </a:p>
        </p:txBody>
      </p:sp>
      <p:cxnSp>
        <p:nvCxnSpPr>
          <p:cNvPr id="4" name="直接连接符 3"/>
          <p:cNvCxnSpPr/>
          <p:nvPr>
            <p:custDataLst>
              <p:tags r:id="rId2"/>
            </p:custDataLst>
          </p:nvPr>
        </p:nvCxnSpPr>
        <p:spPr>
          <a:xfrm flipV="1">
            <a:off x="691934" y="1459421"/>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3"/>
            </p:custDataLst>
          </p:nvPr>
        </p:nvSpPr>
        <p:spPr>
          <a:xfrm>
            <a:off x="933450" y="2353945"/>
            <a:ext cx="3126105" cy="2685415"/>
          </a:xfrm>
          <a:prstGeom prst="rect">
            <a:avLst/>
          </a:prstGeom>
          <a:noFill/>
        </p:spPr>
        <p:txBody>
          <a:bodyPr wrap="square" lIns="0" tIns="0" rIns="0" bIns="0" rtlCol="0" anchor="t" anchorCtr="0">
            <a:normAutofit/>
          </a:bodyPr>
          <a:p>
            <a:pPr marL="285750" indent="-285750">
              <a:lnSpc>
                <a:spcPct val="150000"/>
              </a:lnSpc>
              <a:spcBef>
                <a:spcPct val="0"/>
              </a:spcBef>
              <a:spcAft>
                <a:spcPct val="0"/>
              </a:spcAft>
              <a:buFont typeface="Arial" panose="020B0604020202020204" pitchFamily="34" charset="0"/>
              <a:buChar char="•"/>
            </a:pP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prefer electric bikes, </a:t>
            </a:r>
            <a:r>
              <a:rPr lang="en-US" sz="1300" b="1">
                <a:solidFill>
                  <a:srgbClr val="ED7D31"/>
                </a:solidFill>
                <a:latin typeface="Arial" panose="020B0604020202020204" pitchFamily="34" charset="0"/>
                <a:cs typeface="Arial" panose="020B0604020202020204" pitchFamily="34" charset="0"/>
                <a:sym typeface="+mn-ea"/>
              </a:rPr>
              <a:t>members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go for classic bikes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make many round trips, </a:t>
            </a:r>
            <a:r>
              <a:rPr lang="en-US" sz="1300" b="1">
                <a:solidFill>
                  <a:srgbClr val="ED7D31"/>
                </a:solidFill>
                <a:latin typeface="Arial" panose="020B0604020202020204" pitchFamily="34" charset="0"/>
                <a:cs typeface="Arial" panose="020B0604020202020204" pitchFamily="34" charset="0"/>
                <a:sym typeface="+mn-ea"/>
              </a:rPr>
              <a:t>members </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make more one-way trips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Most popular stations for </a:t>
            </a: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locate near attractions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6" name="矩形 5"/>
          <p:cNvSpPr/>
          <p:nvPr>
            <p:custDataLst>
              <p:tags r:id="rId4"/>
            </p:custDataLst>
          </p:nvPr>
        </p:nvSpPr>
        <p:spPr>
          <a:xfrm>
            <a:off x="933630" y="1374604"/>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User Behavior Analysis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cxnSp>
        <p:nvCxnSpPr>
          <p:cNvPr id="16" name="直接连接符 15"/>
          <p:cNvCxnSpPr/>
          <p:nvPr>
            <p:custDataLst>
              <p:tags r:id="rId5"/>
            </p:custDataLst>
          </p:nvPr>
        </p:nvCxnSpPr>
        <p:spPr>
          <a:xfrm flipV="1">
            <a:off x="4421322" y="1459421"/>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6"/>
            </p:custDataLst>
          </p:nvPr>
        </p:nvSpPr>
        <p:spPr>
          <a:xfrm>
            <a:off x="4662805" y="2353945"/>
            <a:ext cx="3126105" cy="3450590"/>
          </a:xfrm>
          <a:prstGeom prst="rect">
            <a:avLst/>
          </a:prstGeom>
          <a:noFill/>
        </p:spPr>
        <p:txBody>
          <a:bodyPr wrap="square" lIns="0" tIns="0" rIns="0" bIns="0" rtlCol="0" anchor="t" anchorCtr="0">
            <a:normAutofit/>
          </a:bodyPr>
          <a:p>
            <a:pPr marL="285750" indent="-285750">
              <a:lnSpc>
                <a:spcPct val="150000"/>
              </a:lnSpc>
              <a:spcBef>
                <a:spcPct val="0"/>
              </a:spcBef>
              <a:spcAft>
                <a:spcPct val="0"/>
              </a:spcAft>
              <a:buFont typeface="Arial" panose="020B0604020202020204" pitchFamily="34" charset="0"/>
              <a:buChar char="•"/>
            </a:pP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are active during midday, </a:t>
            </a:r>
            <a:r>
              <a:rPr lang="en-US" sz="1300" b="1">
                <a:solidFill>
                  <a:srgbClr val="ED7D31"/>
                </a:solidFill>
                <a:latin typeface="Arial" panose="020B0604020202020204" pitchFamily="34" charset="0"/>
                <a:cs typeface="Arial" panose="020B0604020202020204" pitchFamily="34" charset="0"/>
                <a:sym typeface="+mn-ea"/>
              </a:rPr>
              <a:t>members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use peak during start and end of work hours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are more active on weekends, </a:t>
            </a:r>
            <a:r>
              <a:rPr lang="en-US" sz="1300" b="1">
                <a:solidFill>
                  <a:srgbClr val="ED7D31"/>
                </a:solidFill>
                <a:latin typeface="Arial" panose="020B0604020202020204" pitchFamily="34" charset="0"/>
                <a:cs typeface="Arial" panose="020B0604020202020204" pitchFamily="34" charset="0"/>
                <a:sym typeface="+mn-ea"/>
              </a:rPr>
              <a:t>members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on weekdays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Both </a:t>
            </a:r>
            <a:r>
              <a:rPr lang="en-US" sz="1300" b="1">
                <a:solidFill>
                  <a:srgbClr val="5B9BD5"/>
                </a:solidFill>
                <a:latin typeface="Arial" panose="020B0604020202020204" pitchFamily="34" charset="0"/>
                <a:cs typeface="Arial" panose="020B0604020202020204" pitchFamily="34" charset="0"/>
                <a:sym typeface="+mn-ea"/>
              </a:rPr>
              <a:t>casuals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and </a:t>
            </a:r>
            <a:r>
              <a:rPr lang="en-US" sz="1300" b="1">
                <a:solidFill>
                  <a:srgbClr val="ED7D31"/>
                </a:solidFill>
                <a:latin typeface="Arial" panose="020B0604020202020204" pitchFamily="34" charset="0"/>
                <a:cs typeface="Arial" panose="020B0604020202020204" pitchFamily="34" charset="0"/>
                <a:sym typeface="+mn-ea"/>
              </a:rPr>
              <a:t>members</a:t>
            </a:r>
            <a:r>
              <a:rPr lang="en-US" sz="1300" kern="0" dirty="0">
                <a:ln>
                  <a:noFill/>
                  <a:prstDash val="sysDot"/>
                </a:ln>
                <a:solidFill>
                  <a:srgbClr val="144A00"/>
                </a:solidFill>
                <a:latin typeface="Arial" panose="020B0604020202020204" pitchFamily="34" charset="0"/>
                <a:cs typeface="Arial" panose="020B0604020202020204" pitchFamily="34" charset="0"/>
                <a:sym typeface="+mn-ea"/>
              </a:rPr>
              <a:t> are more active in warmer months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9" name="矩形 8"/>
          <p:cNvSpPr/>
          <p:nvPr>
            <p:custDataLst>
              <p:tags r:id="rId7"/>
            </p:custDataLst>
          </p:nvPr>
        </p:nvSpPr>
        <p:spPr>
          <a:xfrm>
            <a:off x="4663018" y="1374604"/>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Temporal Trends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cxnSp>
        <p:nvCxnSpPr>
          <p:cNvPr id="19" name="直接连接符 18"/>
          <p:cNvCxnSpPr/>
          <p:nvPr>
            <p:custDataLst>
              <p:tags r:id="rId8"/>
            </p:custDataLst>
          </p:nvPr>
        </p:nvCxnSpPr>
        <p:spPr>
          <a:xfrm flipV="1">
            <a:off x="8132217" y="1444753"/>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9"/>
            </p:custDataLst>
          </p:nvPr>
        </p:nvSpPr>
        <p:spPr>
          <a:xfrm>
            <a:off x="8373745" y="2353945"/>
            <a:ext cx="3126105" cy="3102610"/>
          </a:xfrm>
          <a:prstGeom prst="rect">
            <a:avLst/>
          </a:prstGeom>
          <a:noFill/>
        </p:spPr>
        <p:txBody>
          <a:bodyPr wrap="square" lIns="0" tIns="0" rIns="0" bIns="0" rtlCol="0" anchor="t" anchorCtr="0">
            <a:normAutofit fontScale="80000"/>
          </a:bodyPr>
          <a:p>
            <a:pPr marL="285750" indent="-285750">
              <a:lnSpc>
                <a:spcPct val="150000"/>
              </a:lnSpc>
              <a:spcBef>
                <a:spcPct val="0"/>
              </a:spcBef>
              <a:spcAft>
                <a:spcPct val="0"/>
              </a:spcAft>
              <a:buFont typeface="Arial" panose="020B0604020202020204" pitchFamily="34" charset="0"/>
              <a:buChar char="•"/>
            </a:pPr>
            <a:r>
              <a:rPr lang="en-US" sz="1600" b="1">
                <a:solidFill>
                  <a:srgbClr val="ED7D31"/>
                </a:solidFill>
                <a:latin typeface="Arial" panose="020B0604020202020204" pitchFamily="34" charset="0"/>
                <a:cs typeface="Arial" panose="020B0604020202020204" pitchFamily="34" charset="0"/>
                <a:sym typeface="+mn-ea"/>
              </a:rPr>
              <a:t>Members </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make more trips than casuals, but </a:t>
            </a:r>
            <a:r>
              <a:rPr lang="en-US" sz="1600" b="1">
                <a:solidFill>
                  <a:srgbClr val="5B9BD5"/>
                </a:solidFill>
                <a:latin typeface="Arial" panose="020B0604020202020204" pitchFamily="34" charset="0"/>
                <a:cs typeface="Arial" panose="020B0604020202020204" pitchFamily="34" charset="0"/>
                <a:sym typeface="+mn-ea"/>
              </a:rPr>
              <a:t>casuals </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spend more time on trips in totals.</a:t>
            </a:r>
            <a:endParaRPr lang="en-US" sz="16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sz="1600" b="1">
                <a:solidFill>
                  <a:srgbClr val="5B9BD5"/>
                </a:solidFill>
                <a:latin typeface="Arial" panose="020B0604020202020204" pitchFamily="34" charset="0"/>
                <a:cs typeface="Arial" panose="020B0604020202020204" pitchFamily="34" charset="0"/>
                <a:sym typeface="+mn-ea"/>
              </a:rPr>
              <a:t>Casual</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 spend more time on trips on weekend, </a:t>
            </a:r>
            <a:r>
              <a:rPr lang="en-US" sz="1600" b="1">
                <a:solidFill>
                  <a:srgbClr val="ED7D31"/>
                </a:solidFill>
                <a:latin typeface="Arial" panose="020B0604020202020204" pitchFamily="34" charset="0"/>
                <a:cs typeface="Arial" panose="020B0604020202020204" pitchFamily="34" charset="0"/>
                <a:sym typeface="+mn-ea"/>
              </a:rPr>
              <a:t>members’</a:t>
            </a:r>
            <a:r>
              <a:rPr lang="en-US" sz="1600" b="1">
                <a:solidFill>
                  <a:srgbClr val="ED7D31"/>
                </a:solidFill>
                <a:sym typeface="+mn-ea"/>
              </a:rPr>
              <a:t> </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average trip durations do not vary much </a:t>
            </a:r>
            <a:endParaRPr lang="en-US" sz="1600">
              <a:solidFill>
                <a:srgbClr val="144A00"/>
              </a:solidFill>
            </a:endParaRPr>
          </a:p>
          <a:p>
            <a:pPr marL="285750" indent="-285750">
              <a:lnSpc>
                <a:spcPct val="150000"/>
              </a:lnSpc>
              <a:spcBef>
                <a:spcPct val="0"/>
              </a:spcBef>
              <a:spcAft>
                <a:spcPct val="0"/>
              </a:spcAft>
              <a:buFont typeface="Arial" panose="020B0604020202020204" pitchFamily="34" charset="0"/>
              <a:buChar char="•"/>
            </a:pPr>
            <a:r>
              <a:rPr lang="en-US" sz="1600" b="1">
                <a:solidFill>
                  <a:srgbClr val="5B9BD5"/>
                </a:solidFill>
                <a:latin typeface="Arial" panose="020B0604020202020204" pitchFamily="34" charset="0"/>
                <a:cs typeface="Arial" panose="020B0604020202020204" pitchFamily="34" charset="0"/>
                <a:sym typeface="+mn-ea"/>
              </a:rPr>
              <a:t>Casuals</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 significantly spend less time per trip in early mornings,</a:t>
            </a:r>
            <a:r>
              <a:rPr lang="en-US" sz="1600" b="1">
                <a:solidFill>
                  <a:srgbClr val="ED7D31"/>
                </a:solidFill>
                <a:latin typeface="Arial" panose="020B0604020202020204" pitchFamily="34" charset="0"/>
                <a:cs typeface="Arial" panose="020B0604020202020204" pitchFamily="34" charset="0"/>
                <a:sym typeface="+mn-ea"/>
              </a:rPr>
              <a:t> </a:t>
            </a:r>
            <a:r>
              <a:rPr lang="en-US" sz="1600" b="1">
                <a:solidFill>
                  <a:srgbClr val="ED7D31"/>
                </a:solidFill>
                <a:latin typeface="Arial" panose="020B0604020202020204" pitchFamily="34" charset="0"/>
                <a:cs typeface="Arial" panose="020B0604020202020204" pitchFamily="34" charset="0"/>
                <a:sym typeface="+mn-ea"/>
              </a:rPr>
              <a:t>members </a:t>
            </a:r>
            <a:r>
              <a:rPr lang="en-US" sz="1600" kern="0" dirty="0">
                <a:ln>
                  <a:noFill/>
                  <a:prstDash val="sysDot"/>
                </a:ln>
                <a:solidFill>
                  <a:srgbClr val="144A00"/>
                </a:solidFill>
                <a:latin typeface="Arial" panose="020B0604020202020204" pitchFamily="34" charset="0"/>
                <a:cs typeface="Arial" panose="020B0604020202020204" pitchFamily="34" charset="0"/>
                <a:sym typeface="+mn-ea"/>
              </a:rPr>
              <a:t>spend around 12 min per trip no matter what time.</a:t>
            </a:r>
            <a:endParaRPr lang="en-US" sz="16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11" name="矩形 10"/>
          <p:cNvSpPr/>
          <p:nvPr>
            <p:custDataLst>
              <p:tags r:id="rId10"/>
            </p:custDataLst>
          </p:nvPr>
        </p:nvSpPr>
        <p:spPr>
          <a:xfrm>
            <a:off x="8373913" y="1359936"/>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Trip Metrics Analysis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blinds(horizontal)">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blinds(horizontal)">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blinds(horizontal)">
                                      <p:cBhvr>
                                        <p:cTn id="42" dur="500"/>
                                        <p:tgtEl>
                                          <p:spTgt spid="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blinds(horizontal)">
                                      <p:cBhvr>
                                        <p:cTn id="52" dur="500"/>
                                        <p:tgtEl>
                                          <p:spTgt spid="1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blinds(horizontal)">
                                      <p:cBhvr>
                                        <p:cTn id="57" dur="500"/>
                                        <p:tgtEl>
                                          <p:spTgt spid="10">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0">
                                            <p:txEl>
                                              <p:pRg st="2" end="2"/>
                                            </p:txEl>
                                          </p:spTgt>
                                        </p:tgtEl>
                                        <p:attrNameLst>
                                          <p:attrName>style.visibility</p:attrName>
                                        </p:attrNameLst>
                                      </p:cBhvr>
                                      <p:to>
                                        <p:strVal val="visible"/>
                                      </p:to>
                                    </p:set>
                                    <p:animEffect transition="in" filter="blinds(horizontal)">
                                      <p:cBhvr>
                                        <p:cTn id="6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1"/>
      <p:bldP spid="11" grpId="0"/>
      <p:bldP spid="11" grpId="1"/>
      <p:bldP spid="10" grpId="1"/>
      <p:bldP spid="6" grpId="0"/>
      <p:bldP spid="6" grpId="1"/>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pPr algn="ctr"/>
            <a:r>
              <a:rPr lang="en-US" sz="4400" spc="0">
                <a:solidFill>
                  <a:srgbClr val="144A00"/>
                </a:solidFill>
              </a:rPr>
              <a:t>Recommendation</a:t>
            </a:r>
            <a:endParaRPr lang="en-US" sz="4400" spc="0">
              <a:solidFill>
                <a:srgbClr val="144A00"/>
              </a:solidFill>
            </a:endParaRPr>
          </a:p>
        </p:txBody>
      </p:sp>
      <p:cxnSp>
        <p:nvCxnSpPr>
          <p:cNvPr id="4" name="直接连接符 3"/>
          <p:cNvCxnSpPr/>
          <p:nvPr>
            <p:custDataLst>
              <p:tags r:id="rId2"/>
            </p:custDataLst>
          </p:nvPr>
        </p:nvCxnSpPr>
        <p:spPr>
          <a:xfrm flipV="1">
            <a:off x="691934" y="1459421"/>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3"/>
            </p:custDataLst>
          </p:nvPr>
        </p:nvSpPr>
        <p:spPr>
          <a:xfrm>
            <a:off x="933450" y="2353945"/>
            <a:ext cx="3126105" cy="2685415"/>
          </a:xfrm>
          <a:prstGeom prst="rect">
            <a:avLst/>
          </a:prstGeom>
          <a:noFill/>
        </p:spPr>
        <p:txBody>
          <a:bodyPr wrap="square" lIns="0" tIns="0" rIns="0" bIns="0" rtlCol="0" anchor="t" anchorCtr="0">
            <a:normAutofit/>
          </a:bodyPr>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Feature</a:t>
            </a:r>
            <a:r>
              <a:rPr lang="en-US" altLang="en-US" sz="1300" b="1" kern="0" dirty="0">
                <a:ln>
                  <a:noFill/>
                  <a:prstDash val="sysDot"/>
                </a:ln>
                <a:solidFill>
                  <a:srgbClr val="144A00"/>
                </a:solidFill>
                <a:latin typeface="Arial" panose="020B0604020202020204" pitchFamily="34" charset="0"/>
                <a:cs typeface="Arial" panose="020B0604020202020204" pitchFamily="34" charset="0"/>
                <a:sym typeface="+mn-ea"/>
              </a:rPr>
              <a:t> electric bikes </a:t>
            </a: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prominently in the plan, offering exclusive discounts for round trips.</a:t>
            </a:r>
            <a:endPar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Promote this plan at stations near popular attractions, where </a:t>
            </a:r>
            <a:r>
              <a:rPr lang="en-US" sz="1300" b="1">
                <a:solidFill>
                  <a:srgbClr val="5B9BD5"/>
                </a:solidFill>
                <a:latin typeface="Arial" panose="020B0604020202020204" pitchFamily="34" charset="0"/>
                <a:cs typeface="Arial" panose="020B0604020202020204" pitchFamily="34" charset="0"/>
                <a:sym typeface="+mn-ea"/>
              </a:rPr>
              <a:t>casuals</a:t>
            </a: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 are more likely to start or end their trips.</a:t>
            </a:r>
            <a:endParaRPr lang="en-US" sz="13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6" name="矩形 5"/>
          <p:cNvSpPr/>
          <p:nvPr>
            <p:custDataLst>
              <p:tags r:id="rId4"/>
            </p:custDataLst>
          </p:nvPr>
        </p:nvSpPr>
        <p:spPr>
          <a:xfrm>
            <a:off x="933630" y="1374604"/>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User Behavior Analysis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cxnSp>
        <p:nvCxnSpPr>
          <p:cNvPr id="16" name="直接连接符 15"/>
          <p:cNvCxnSpPr/>
          <p:nvPr>
            <p:custDataLst>
              <p:tags r:id="rId5"/>
            </p:custDataLst>
          </p:nvPr>
        </p:nvCxnSpPr>
        <p:spPr>
          <a:xfrm flipV="1">
            <a:off x="4421322" y="1459421"/>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6"/>
            </p:custDataLst>
          </p:nvPr>
        </p:nvSpPr>
        <p:spPr>
          <a:xfrm>
            <a:off x="4662805" y="2353945"/>
            <a:ext cx="3126105" cy="3450590"/>
          </a:xfrm>
          <a:prstGeom prst="rect">
            <a:avLst/>
          </a:prstGeom>
          <a:noFill/>
        </p:spPr>
        <p:txBody>
          <a:bodyPr wrap="square" lIns="0" tIns="0" rIns="0" bIns="0" rtlCol="0" anchor="t" anchorCtr="0">
            <a:normAutofit/>
          </a:bodyPr>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Offer a flexible membership plan designed for</a:t>
            </a:r>
            <a:r>
              <a:rPr lang="en-US" sz="1300" b="1">
                <a:solidFill>
                  <a:srgbClr val="5B9BD5"/>
                </a:solidFill>
                <a:latin typeface="Arial" panose="020B0604020202020204" pitchFamily="34" charset="0"/>
                <a:cs typeface="Arial" panose="020B0604020202020204" pitchFamily="34" charset="0"/>
                <a:sym typeface="+mn-ea"/>
              </a:rPr>
              <a:t> casuals</a:t>
            </a: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 featuring weekend benefits and perks for midday usage. For example, discount at attractions near popular stations</a:t>
            </a:r>
            <a:endPar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Promote this plan heavily during the warmer months when casual activity peaks, emphasizing the value of saving on frequent rides during their preferred times.</a:t>
            </a:r>
            <a:endPar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9" name="矩形 8"/>
          <p:cNvSpPr/>
          <p:nvPr>
            <p:custDataLst>
              <p:tags r:id="rId7"/>
            </p:custDataLst>
          </p:nvPr>
        </p:nvSpPr>
        <p:spPr>
          <a:xfrm>
            <a:off x="4663018" y="1374604"/>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Temporal Trends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cxnSp>
        <p:nvCxnSpPr>
          <p:cNvPr id="19" name="直接连接符 18"/>
          <p:cNvCxnSpPr/>
          <p:nvPr>
            <p:custDataLst>
              <p:tags r:id="rId8"/>
            </p:custDataLst>
          </p:nvPr>
        </p:nvCxnSpPr>
        <p:spPr>
          <a:xfrm flipV="1">
            <a:off x="8132217" y="1444753"/>
            <a:ext cx="0" cy="2733965"/>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9"/>
            </p:custDataLst>
          </p:nvPr>
        </p:nvSpPr>
        <p:spPr>
          <a:xfrm>
            <a:off x="8373745" y="2353945"/>
            <a:ext cx="3126105" cy="3102610"/>
          </a:xfrm>
          <a:prstGeom prst="rect">
            <a:avLst/>
          </a:prstGeom>
          <a:noFill/>
        </p:spPr>
        <p:txBody>
          <a:bodyPr wrap="square" lIns="0" tIns="0" rIns="0" bIns="0" rtlCol="0" anchor="t" anchorCtr="0"/>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Introduce a membership plan with extended trip durations or weekend-specific benefits tailored to </a:t>
            </a:r>
            <a:r>
              <a:rPr lang="en-US" sz="1300" b="1">
                <a:solidFill>
                  <a:srgbClr val="5B9BD5"/>
                </a:solidFill>
                <a:latin typeface="Arial" panose="020B0604020202020204" pitchFamily="34" charset="0"/>
                <a:cs typeface="Arial" panose="020B0604020202020204" pitchFamily="34" charset="0"/>
                <a:sym typeface="+mn-ea"/>
              </a:rPr>
              <a:t>casuals</a:t>
            </a: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 who take longer trips, especially on weekends. </a:t>
            </a:r>
            <a:endPar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endParaRPr>
          </a:p>
          <a:p>
            <a:pPr marL="285750" indent="-285750">
              <a:lnSpc>
                <a:spcPct val="150000"/>
              </a:lnSpc>
              <a:spcBef>
                <a:spcPct val="0"/>
              </a:spcBef>
              <a:spcAft>
                <a:spcPct val="0"/>
              </a:spcAft>
              <a:buFont typeface="Arial" panose="020B0604020202020204" pitchFamily="34" charset="0"/>
              <a:buChar char="•"/>
            </a:pP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Highlight how the membership can save them money on their preferred extended ride times compared to paying as a </a:t>
            </a:r>
            <a:r>
              <a:rPr lang="en-US" sz="1300" b="1">
                <a:solidFill>
                  <a:srgbClr val="5B9BD5"/>
                </a:solidFill>
                <a:latin typeface="Arial" panose="020B0604020202020204" pitchFamily="34" charset="0"/>
                <a:cs typeface="Arial" panose="020B0604020202020204" pitchFamily="34" charset="0"/>
                <a:sym typeface="+mn-ea"/>
              </a:rPr>
              <a:t>casual</a:t>
            </a:r>
            <a:r>
              <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rPr>
              <a:t>.</a:t>
            </a:r>
            <a:endParaRPr lang="en-US" altLang="en-US" sz="1300" kern="0" dirty="0">
              <a:ln>
                <a:noFill/>
                <a:prstDash val="sysDot"/>
              </a:ln>
              <a:solidFill>
                <a:srgbClr val="144A00"/>
              </a:solidFill>
              <a:latin typeface="Arial" panose="020B0604020202020204" pitchFamily="34" charset="0"/>
              <a:cs typeface="Arial" panose="020B0604020202020204" pitchFamily="34" charset="0"/>
              <a:sym typeface="+mn-ea"/>
            </a:endParaRPr>
          </a:p>
        </p:txBody>
      </p:sp>
      <p:sp>
        <p:nvSpPr>
          <p:cNvPr id="11" name="矩形 10"/>
          <p:cNvSpPr/>
          <p:nvPr>
            <p:custDataLst>
              <p:tags r:id="rId10"/>
            </p:custDataLst>
          </p:nvPr>
        </p:nvSpPr>
        <p:spPr>
          <a:xfrm>
            <a:off x="8373913" y="1359936"/>
            <a:ext cx="3126228" cy="822122"/>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Arial" panose="020B0604020202020204" pitchFamily="34" charset="0"/>
                <a:cs typeface="Arial" panose="020B0604020202020204" pitchFamily="34" charset="0"/>
                <a:sym typeface="+mn-ea"/>
              </a:rPr>
              <a:t>Trip Metrics Analysis</a:t>
            </a:r>
            <a:endParaRPr lang="en-US" sz="2000" b="1" kern="0" dirty="0">
              <a:solidFill>
                <a:schemeClr val="accent1"/>
              </a:solidFill>
              <a:latin typeface="Arial" panose="020B0604020202020204" pitchFamily="34" charset="0"/>
              <a:cs typeface="Arial" panose="020B0604020202020204" pitchFamily="34" charset="0"/>
              <a:sym typeface="+mn-ea"/>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blinds(horizontal)">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blinds(horizontal)">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blinds(horizontal)">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blinds(horizontal)">
                                      <p:cBhvr>
                                        <p:cTn id="4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1"/>
      <p:bldP spid="11" grpId="0"/>
      <p:bldP spid="11" grpId="1"/>
      <p:bldP spid="10" grpId="1"/>
      <p:bldP spid="6" grpId="0"/>
      <p:bldP spid="6" grpId="1"/>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b="1">
                <a:latin typeface="Arial" panose="020B0604020202020204" pitchFamily="34" charset="0"/>
              </a:rPr>
              <a:t>Appendix</a:t>
            </a:r>
            <a:endParaRPr lang="en-US" b="1">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p:txBody>
          <a:bodyPr/>
          <a:p>
            <a:r>
              <a:rPr lang="en-US">
                <a:latin typeface="Arial" panose="020B0604020202020204" pitchFamily="34" charset="0"/>
              </a:rPr>
              <a:t>Link to BigQuery: </a:t>
            </a:r>
            <a:r>
              <a:rPr lang="en-US">
                <a:latin typeface="Arial" panose="020B0604020202020204" pitchFamily="34" charset="0"/>
                <a:hlinkClick r:id="rId1" action="ppaction://hlinkfile"/>
              </a:rPr>
              <a:t>Click here</a:t>
            </a:r>
            <a:endParaRPr lang="en-US">
              <a:latin typeface="Arial" panose="020B0604020202020204" pitchFamily="34" charset="0"/>
              <a:hlinkClick r:id="rId1" action="ppaction://hlinkfile"/>
            </a:endParaRPr>
          </a:p>
          <a:p>
            <a:endParaRPr lang="en-US">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sz="4400" b="1">
                <a:latin typeface="Arial" panose="020B0604020202020204" pitchFamily="34" charset="0"/>
              </a:rPr>
              <a:t>What are we talking about?</a:t>
            </a:r>
            <a:endParaRPr lang="en-US" sz="4400" b="1">
              <a:latin typeface="Arial" panose="020B0604020202020204" pitchFamily="3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Objective</a:t>
            </a:r>
            <a:endParaRPr lang="en-US" b="1">
              <a:solidFill>
                <a:srgbClr val="144A00"/>
              </a:solidFill>
            </a:endParaRPr>
          </a:p>
        </p:txBody>
      </p:sp>
      <p:sp>
        <p:nvSpPr>
          <p:cNvPr id="3" name="Content Placeholder 2"/>
          <p:cNvSpPr>
            <a:spLocks noGrp="1"/>
          </p:cNvSpPr>
          <p:nvPr>
            <p:ph idx="1"/>
          </p:nvPr>
        </p:nvSpPr>
        <p:spPr/>
        <p:txBody>
          <a:bodyPr/>
          <a:p>
            <a:r>
              <a:rPr lang="en-US">
                <a:solidFill>
                  <a:srgbClr val="144A00"/>
                </a:solidFill>
              </a:rPr>
              <a:t>Identify </a:t>
            </a:r>
            <a:r>
              <a:rPr lang="en-US" altLang="en-US">
                <a:solidFill>
                  <a:srgbClr val="144A00"/>
                </a:solidFill>
              </a:rPr>
              <a:t>how annual</a:t>
            </a:r>
            <a:r>
              <a:rPr lang="en-US" altLang="en-US"/>
              <a:t> </a:t>
            </a:r>
            <a:r>
              <a:rPr lang="en-US" altLang="en-US" b="1">
                <a:solidFill>
                  <a:srgbClr val="ED7D31"/>
                </a:solidFill>
              </a:rPr>
              <a:t>members</a:t>
            </a:r>
            <a:r>
              <a:rPr lang="en-US" altLang="en-US"/>
              <a:t> </a:t>
            </a:r>
            <a:r>
              <a:rPr lang="en-US" altLang="en-US">
                <a:solidFill>
                  <a:srgbClr val="144A00"/>
                </a:solidFill>
              </a:rPr>
              <a:t>and</a:t>
            </a:r>
            <a:r>
              <a:rPr lang="en-US" altLang="en-US"/>
              <a:t> </a:t>
            </a:r>
            <a:r>
              <a:rPr lang="en-US" altLang="en-US" b="1">
                <a:solidFill>
                  <a:srgbClr val="5B9BD5"/>
                </a:solidFill>
              </a:rPr>
              <a:t>casual</a:t>
            </a:r>
            <a:r>
              <a:rPr lang="en-US" altLang="en-US"/>
              <a:t> </a:t>
            </a:r>
            <a:r>
              <a:rPr lang="en-US" altLang="en-US">
                <a:solidFill>
                  <a:srgbClr val="144A00"/>
                </a:solidFill>
              </a:rPr>
              <a:t>riders use Cyclistic bikes differently.</a:t>
            </a:r>
            <a:endParaRPr lang="en-US" altLang="en-US">
              <a:solidFill>
                <a:srgbClr val="144A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rPr>
              <a:t>About the data</a:t>
            </a:r>
            <a:endParaRPr lang="en-US" b="1">
              <a:solidFill>
                <a:srgbClr val="144A00"/>
              </a:solidFill>
            </a:endParaRPr>
          </a:p>
        </p:txBody>
      </p:sp>
      <p:sp>
        <p:nvSpPr>
          <p:cNvPr id="3" name="Content Placeholder 2"/>
          <p:cNvSpPr>
            <a:spLocks noGrp="1"/>
          </p:cNvSpPr>
          <p:nvPr>
            <p:ph idx="1"/>
          </p:nvPr>
        </p:nvSpPr>
        <p:spPr/>
        <p:txBody>
          <a:bodyPr/>
          <a:p>
            <a:r>
              <a:rPr lang="en-US" sz="2800">
                <a:solidFill>
                  <a:srgbClr val="144A00"/>
                </a:solidFill>
              </a:rPr>
              <a:t>Cyclistic’s historical trip data </a:t>
            </a:r>
            <a:endParaRPr lang="en-US" sz="2800">
              <a:solidFill>
                <a:srgbClr val="144A00"/>
              </a:solidFill>
            </a:endParaRPr>
          </a:p>
          <a:p>
            <a:r>
              <a:rPr lang="en-US" sz="2800">
                <a:solidFill>
                  <a:srgbClr val="144A00"/>
                </a:solidFill>
              </a:rPr>
              <a:t>Collected from 2023/12 to 2024/11</a:t>
            </a:r>
            <a:endParaRPr lang="en-US" sz="2800">
              <a:solidFill>
                <a:srgbClr val="144A00"/>
              </a:solidFill>
            </a:endParaRPr>
          </a:p>
          <a:p>
            <a:r>
              <a:rPr lang="en-US" altLang="en-US" sz="2800">
                <a:solidFill>
                  <a:srgbClr val="144A00"/>
                </a:solidFill>
              </a:rPr>
              <a:t>The data has been made available by Motivate International Inc.</a:t>
            </a:r>
            <a:endParaRPr lang="en-US" altLang="en-US" sz="2800">
              <a:solidFill>
                <a:srgbClr val="144A00"/>
              </a:solidFill>
            </a:endParaRPr>
          </a:p>
          <a:p>
            <a:r>
              <a:rPr lang="en-US" altLang="en-US" sz="2800">
                <a:solidFill>
                  <a:srgbClr val="144A00"/>
                </a:solidFill>
              </a:rPr>
              <a:t>This is public data that we can use to explore how different customer types are using Cyclistic bikes.</a:t>
            </a:r>
            <a:endParaRPr lang="en-US" altLang="en-US" sz="2800">
              <a:solidFill>
                <a:srgbClr val="144A00"/>
              </a:solidFill>
            </a:endParaRPr>
          </a:p>
          <a:p>
            <a:r>
              <a:rPr lang="en-US" altLang="en-US" sz="2800">
                <a:solidFill>
                  <a:srgbClr val="144A00"/>
                </a:solidFill>
              </a:rPr>
              <a:t>Data-privacy issues prohibit from using riders’ personally identifiable information. </a:t>
            </a:r>
            <a:endParaRPr lang="en-US" altLang="en-US" sz="2800">
              <a:solidFill>
                <a:srgbClr val="144A00"/>
              </a:solidFill>
            </a:endParaRPr>
          </a:p>
          <a:p>
            <a:r>
              <a:rPr lang="en-US" altLang="en-US" sz="2800">
                <a:solidFill>
                  <a:srgbClr val="144A00"/>
                </a:solidFill>
              </a:rPr>
              <a:t>Tools use: SQL, Tableau, Powerpoint</a:t>
            </a:r>
            <a:endParaRPr lang="en-US" altLang="en-US" sz="2800">
              <a:solidFill>
                <a:srgbClr val="144A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sz="4400" b="1">
                <a:latin typeface="Arial" panose="020B0604020202020204" pitchFamily="34" charset="0"/>
              </a:rPr>
              <a:t>Present the data</a:t>
            </a:r>
            <a:endParaRPr lang="en-US" sz="4400" b="1">
              <a:latin typeface="Arial" panose="020B0604020202020204" pitchFamily="3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3581400" y="3095625"/>
            <a:ext cx="7772400" cy="2850515"/>
          </a:xfrm>
        </p:spPr>
        <p:txBody>
          <a:bodyPr wrap="square">
            <a:normAutofit/>
          </a:bodyPr>
          <a:lstStyle/>
          <a:p>
            <a:r>
              <a:rPr lang="en-US" altLang="en-US" sz="4400" b="1">
                <a:latin typeface="Arial" panose="020B0604020202020204" pitchFamily="34" charset="0"/>
                <a:sym typeface="+mn-ea"/>
              </a:rPr>
              <a:t>User Behavior Analysis</a:t>
            </a:r>
            <a:endParaRPr lang="en-US" sz="4400" b="1">
              <a:latin typeface="Arial" panose="020B0604020202020204" pitchFamily="34" charset="0"/>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p:sp>
        <p:nvSpPr>
          <p:cNvPr id="4" name="Title 3"/>
          <p:cNvSpPr>
            <a:spLocks noGrp="1"/>
          </p:cNvSpPr>
          <p:nvPr>
            <p:ph type="title"/>
          </p:nvPr>
        </p:nvSpPr>
        <p:spPr/>
        <p:txBody>
          <a:bodyPr/>
          <a:p>
            <a:r>
              <a:rPr lang="en-US" b="1">
                <a:solidFill>
                  <a:srgbClr val="144A00"/>
                </a:solidFill>
                <a:sym typeface="+mn-ea"/>
              </a:rPr>
              <a:t>Popular type of ride</a:t>
            </a:r>
            <a:endParaRPr lang="en-US" b="1">
              <a:solidFill>
                <a:srgbClr val="144A00"/>
              </a:solidFill>
              <a:sym typeface="+mn-ea"/>
            </a:endParaRPr>
          </a:p>
        </p:txBody>
      </p:sp>
      <p:sp>
        <p:nvSpPr>
          <p:cNvPr id="5" name="Text Placeholder 4"/>
          <p:cNvSpPr>
            <a:spLocks noGrp="1"/>
          </p:cNvSpPr>
          <p:nvPr>
            <p:ph type="body" idx="1"/>
          </p:nvPr>
        </p:nvSpPr>
        <p:spPr>
          <a:xfrm>
            <a:off x="839788" y="2457133"/>
            <a:ext cx="5157787" cy="823912"/>
          </a:xfrm>
        </p:spPr>
        <p:txBody>
          <a:bodyPr/>
          <a:p>
            <a:r>
              <a:rPr lang="en-US"/>
              <a:t>Casuals</a:t>
            </a:r>
            <a:endParaRPr lang="en-US"/>
          </a:p>
        </p:txBody>
      </p:sp>
      <p:sp>
        <p:nvSpPr>
          <p:cNvPr id="7" name="Text Placeholder 6"/>
          <p:cNvSpPr>
            <a:spLocks noGrp="1"/>
          </p:cNvSpPr>
          <p:nvPr>
            <p:ph type="body" sz="quarter" idx="3"/>
          </p:nvPr>
        </p:nvSpPr>
        <p:spPr>
          <a:xfrm>
            <a:off x="6172200" y="2457133"/>
            <a:ext cx="5183188" cy="823912"/>
          </a:xfrm>
        </p:spPr>
        <p:txBody>
          <a:bodyPr/>
          <a:p>
            <a:r>
              <a:rPr lang="en-US"/>
              <a:t>Members</a:t>
            </a:r>
            <a:endParaRPr lang="en-US"/>
          </a:p>
        </p:txBody>
      </p:sp>
      <p:sp>
        <p:nvSpPr>
          <p:cNvPr id="9" name="Content Placeholder 2"/>
          <p:cNvSpPr>
            <a:spLocks noGrp="1"/>
          </p:cNvSpPr>
          <p:nvPr/>
        </p:nvSpPr>
        <p:spPr>
          <a:xfrm>
            <a:off x="840105" y="1728470"/>
            <a:ext cx="10515600" cy="10820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144A00"/>
                </a:solidFill>
              </a:rPr>
              <a:t>Total trips for</a:t>
            </a:r>
            <a:r>
              <a:rPr lang="en-US"/>
              <a:t> </a:t>
            </a:r>
            <a:r>
              <a:rPr lang="en-US">
                <a:solidFill>
                  <a:srgbClr val="ED7D31"/>
                </a:solidFill>
              </a:rPr>
              <a:t>classic bikes</a:t>
            </a:r>
            <a:r>
              <a:rPr lang="en-US"/>
              <a:t>, </a:t>
            </a:r>
            <a:r>
              <a:rPr lang="en-US">
                <a:solidFill>
                  <a:srgbClr val="5B9BD5"/>
                </a:solidFill>
              </a:rPr>
              <a:t>electric bikes</a:t>
            </a:r>
            <a:r>
              <a:rPr lang="en-US"/>
              <a:t> </a:t>
            </a:r>
            <a:r>
              <a:rPr lang="en-US">
                <a:solidFill>
                  <a:srgbClr val="144A00"/>
                </a:solidFill>
              </a:rPr>
              <a:t>and</a:t>
            </a:r>
            <a:r>
              <a:rPr lang="en-US"/>
              <a:t> </a:t>
            </a:r>
            <a:r>
              <a:rPr lang="en-US">
                <a:solidFill>
                  <a:srgbClr val="A5A5A5"/>
                </a:solidFill>
              </a:rPr>
              <a:t>electric scooters.</a:t>
            </a:r>
            <a:endParaRPr lang="en-US">
              <a:solidFill>
                <a:srgbClr val="A5A5A5"/>
              </a:solidFill>
            </a:endParaRPr>
          </a:p>
          <a:p>
            <a:r>
              <a:rPr lang="en-US">
                <a:solidFill>
                  <a:srgbClr val="144A00"/>
                </a:solidFill>
              </a:rPr>
              <a:t>Casual bikers prefer</a:t>
            </a:r>
            <a:r>
              <a:rPr lang="en-US">
                <a:solidFill>
                  <a:srgbClr val="A5A5A5"/>
                </a:solidFill>
              </a:rPr>
              <a:t> </a:t>
            </a:r>
            <a:r>
              <a:rPr lang="en-US">
                <a:solidFill>
                  <a:srgbClr val="5B9BD5"/>
                </a:solidFill>
              </a:rPr>
              <a:t>electric bikes</a:t>
            </a:r>
            <a:r>
              <a:rPr lang="en-US">
                <a:solidFill>
                  <a:srgbClr val="144A00"/>
                </a:solidFill>
              </a:rPr>
              <a:t> to</a:t>
            </a:r>
            <a:r>
              <a:rPr lang="en-US">
                <a:solidFill>
                  <a:srgbClr val="A5A5A5"/>
                </a:solidFill>
              </a:rPr>
              <a:t> </a:t>
            </a:r>
            <a:r>
              <a:rPr lang="en-US">
                <a:solidFill>
                  <a:srgbClr val="ED7D31"/>
                </a:solidFill>
              </a:rPr>
              <a:t>classic bikes</a:t>
            </a:r>
            <a:endParaRPr lang="en-US">
              <a:solidFill>
                <a:srgbClr val="A5A5A5"/>
              </a:solidFill>
            </a:endParaRPr>
          </a:p>
          <a:p>
            <a:endParaRPr lang="en-US">
              <a:solidFill>
                <a:srgbClr val="5B9BD5"/>
              </a:solidFill>
            </a:endParaRPr>
          </a:p>
        </p:txBody>
      </p:sp>
      <p:graphicFrame>
        <p:nvGraphicFramePr>
          <p:cNvPr id="10" name="Chart 9"/>
          <p:cNvGraphicFramePr/>
          <p:nvPr/>
        </p:nvGraphicFramePr>
        <p:xfrm>
          <a:off x="1087120" y="3512185"/>
          <a:ext cx="3953510" cy="259397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Chart 10"/>
          <p:cNvGraphicFramePr/>
          <p:nvPr/>
        </p:nvGraphicFramePr>
        <p:xfrm>
          <a:off x="6669405" y="3583305"/>
          <a:ext cx="4067175" cy="2593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p:cNvGraphicFramePr/>
          <p:nvPr/>
        </p:nvGraphicFramePr>
        <p:xfrm>
          <a:off x="1087120" y="3512185"/>
          <a:ext cx="3953510" cy="25939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p:nvPr/>
        </p:nvGraphicFramePr>
        <p:xfrm>
          <a:off x="6669405" y="3583305"/>
          <a:ext cx="4067175" cy="2593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solidFill>
                  <a:srgbClr val="144A00"/>
                </a:solidFill>
                <a:sym typeface="+mn-ea"/>
              </a:rPr>
              <a:t>Popular routes for members</a:t>
            </a:r>
            <a:endParaRPr lang="en-US" b="1">
              <a:solidFill>
                <a:srgbClr val="144A00"/>
              </a:solidFill>
              <a:sym typeface="+mn-ea"/>
            </a:endParaRPr>
          </a:p>
        </p:txBody>
      </p:sp>
      <p:pic>
        <p:nvPicPr>
          <p:cNvPr id="6" name="Content Placeholder 5" descr="Sheet 2 (2)"/>
          <p:cNvPicPr>
            <a:picLocks noChangeAspect="1"/>
          </p:cNvPicPr>
          <p:nvPr>
            <p:ph idx="1"/>
          </p:nvPr>
        </p:nvPicPr>
        <p:blipFill>
          <a:blip r:embed="rId2"/>
          <a:stretch>
            <a:fillRect/>
          </a:stretch>
        </p:blipFill>
        <p:spPr>
          <a:xfrm>
            <a:off x="1252220" y="1825625"/>
            <a:ext cx="9686925" cy="4351655"/>
          </a:xfrm>
          <a:prstGeom prst="rect">
            <a:avLst/>
          </a:prstGeom>
          <a:ln>
            <a:solidFill>
              <a:schemeClr val="tx1"/>
            </a:solidFill>
          </a:ln>
        </p:spPr>
      </p:pic>
      <p:sp>
        <p:nvSpPr>
          <p:cNvPr id="4" name="Rounded Rectangular Callout 3"/>
          <p:cNvSpPr/>
          <p:nvPr/>
        </p:nvSpPr>
        <p:spPr>
          <a:xfrm>
            <a:off x="9992360" y="5295900"/>
            <a:ext cx="1659255" cy="705485"/>
          </a:xfrm>
          <a:prstGeom prst="wedgeRoundRectCallout">
            <a:avLst>
              <a:gd name="adj1" fmla="val -65116"/>
              <a:gd name="adj2" fmla="val -85193"/>
              <a:gd name="adj3" fmla="val 16667"/>
            </a:avLst>
          </a:prstGeom>
          <a:solidFill>
            <a:srgbClr val="144A00"/>
          </a:solidFill>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sz="1400">
                <a:solidFill>
                  <a:schemeClr val="bg1"/>
                </a:solidFill>
                <a:sym typeface="+mn-ea"/>
              </a:rPr>
              <a:t>Time spent on each trip on this route on average</a:t>
            </a:r>
            <a:endParaRPr lang="en-US" sz="1400">
              <a:solidFill>
                <a:schemeClr val="bg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0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38023_5*l_h_i*1_2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5"/>
  <p:tag name="KSO_WM_UNIT_TEXT_FILL_TYPE" val="1"/>
  <p:tag name="KSO_WM_UNIT_USESOURCEFORMAT_APPLY" val="1"/>
</p:tagLst>
</file>

<file path=ppt/tags/tag10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38023_5*l_h_f*1_2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5"/>
  <p:tag name="KSO_WM_UNIT_TEXT_FILL_TYPE" val="1"/>
  <p:tag name="KSO_WM_UNIT_USESOURCEFORMAT_APPLY" val="1"/>
</p:tagLst>
</file>

<file path=ppt/tags/tag1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8023_5*l_h_i*1_2_2"/>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solidLine&quot;:{&quot;brightness&quot;:0,&quot;colorType&quot;:1,&quot;foreColorIndex&quot;:5,&quot;transparency&quot;:0.680000007152557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38023_5*l_h_i*1_4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5"/>
  <p:tag name="KSO_WM_UNIT_TEXT_FILL_TYPE" val="1"/>
  <p:tag name="KSO_WM_UNIT_USESOURCEFORMAT_APPLY" val="1"/>
</p:tagLst>
</file>

<file path=ppt/tags/tag1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38023_5*l_h_f*1_4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5"/>
  <p:tag name="KSO_WM_UNIT_TEXT_FILL_TYPE" val="1"/>
  <p:tag name="KSO_WM_UNIT_USESOURCEFORMAT_APPLY" val="1"/>
</p:tagLst>
</file>

<file path=ppt/tags/tag1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38023_5*l_h_i*1_4_2"/>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solidLine&quot;:{&quot;brightness&quot;:0,&quot;colorType&quot;:1,&quot;foreColorIndex&quot;:5,&quot;transparency&quot;:0.680000007152557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38023_5*l_h_i*1_3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5"/>
  <p:tag name="KSO_WM_UNIT_TEXT_FILL_TYPE" val="1"/>
  <p:tag name="KSO_WM_UNIT_USESOURCEFORMAT_APPLY" val="1"/>
</p:tagLst>
</file>

<file path=ppt/tags/tag10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38023_5*l_h_f*1_3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5"/>
  <p:tag name="KSO_WM_UNIT_TEXT_FILL_TYPE" val="1"/>
  <p:tag name="KSO_WM_UNIT_USESOURCEFORMAT_APPLY" val="1"/>
</p:tagLst>
</file>

<file path=ppt/tags/tag1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38023_5*l_h_i*1_3_2"/>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solidLine&quot;:{&quot;brightness&quot;:0,&quot;colorType&quot;:1,&quot;foreColorIndex&quot;:5,&quot;transparency&quot;:0.680000007152557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38023_5*l_h_i*1_5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5"/>
  <p:tag name="KSO_WM_UNIT_TEXT_FILL_FORE_SCHEMECOLOR_INDEX" val="5"/>
  <p:tag name="KSO_WM_UNIT_TEXT_FILL_TYPE" val="1"/>
  <p:tag name="KSO_WM_UNIT_USESOURCEFORMAT_APPLY" val="1"/>
</p:tagLst>
</file>

<file path=ppt/tags/tag1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38023_5*l_h_f*1_5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5"/>
  <p:tag name="KSO_WM_UNIT_TEXT_FILL_TYPE" val="1"/>
  <p:tag name="KSO_WM_UNIT_USESOURCEFORMAT_APPLY" val="1"/>
</p:tagLst>
</file>

<file path=ppt/tags/tag1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38023_5*l_h_i*1_5_2"/>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solidLine&quot;:{&quot;brightness&quot;:0,&quot;colorType&quot;:1,&quot;foreColorIndex&quot;:5,&quot;transparency&quot;:0.680000007152557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12.xml><?xml version="1.0" encoding="utf-8"?>
<p:tagLst xmlns:p="http://schemas.openxmlformats.org/presentationml/2006/main">
  <p:tag name="KSO_WM_SLIDE_ID" val="custom20238023_4"/>
  <p:tag name="KSO_WM_TEMPLATE_SUBCATEGORY" val="0"/>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8023"/>
  <p:tag name="KSO_WM_SLIDE_LAYOUT" val="a_l"/>
  <p:tag name="KSO_WM_SLIDE_LAYOUT_CNT" val="1_1"/>
</p:tagLst>
</file>

<file path=ppt/tags/tag11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14.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15.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16.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17.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18.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1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2.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20.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21.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22.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23.xml><?xml version="1.0" encoding="utf-8"?>
<p:tagLst xmlns:p="http://schemas.openxmlformats.org/presentationml/2006/main">
  <p:tag name="TABLE_ENDDRAG_ORIGIN_RECT" val="680*189"/>
  <p:tag name="TABLE_ENDDRAG_RECT" val="181*243*680*189"/>
</p:tagLst>
</file>

<file path=ppt/tags/tag124.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3_7*a*1"/>
  <p:tag name="KSO_WM_TEMPLATE_CATEGORY" val="custom"/>
  <p:tag name="KSO_WM_TEMPLATE_INDEX" val="20238023"/>
  <p:tag name="KSO_WM_UNIT_LAYERLEVEL" val="1"/>
  <p:tag name="KSO_WM_TAG_VERSION" val="3.0"/>
  <p:tag name="KSO_WM_BEAUTIFY_FLAG" val="#wm#"/>
  <p:tag name="KSO_WM_UNIT_PRESET_TEXT" val="Your title here"/>
</p:tagLst>
</file>

<file path=ppt/tags/tag125.xml><?xml version="1.0" encoding="utf-8"?>
<p:tagLst xmlns:p="http://schemas.openxmlformats.org/presentationml/2006/main">
  <p:tag name="KSO_WM_SPECIAL_SOURCE" val="bdnull"/>
  <p:tag name="KSO_WM_SLIDE_ID" val="custom20238023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3"/>
  <p:tag name="KSO_WM_SLIDE_LAYOUT" val="a_e"/>
  <p:tag name="KSO_WM_SLIDE_LAYOUT_CNT" val="1_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1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1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2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2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3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3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3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3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36.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1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1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4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2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2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1"/>
</p:tagLst>
</file>

<file path=ppt/tags/tag1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8251_2*l_h_f*1_3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ID" val="diagram20238251_2*l_h_a*1_3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91.7996062992126,&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147.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5.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4.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4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7.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1*i*4"/>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1*i*5"/>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 name="KSO_WM_BEAUTIFY_FLAG" val="#wm#"/>
</p:tagLst>
</file>

<file path=ppt/tags/tag7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8.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0*i*4"/>
  <p:tag name="KSO_WM_UNIT_LAYERLEVEL" val="1"/>
  <p:tag name="KSO_WM_TAG_VERSION" val="3.0"/>
  <p:tag name="KSO_WM_BEAUTIFY_FLAG" val="#wm#"/>
</p:tagLst>
</file>

<file path=ppt/tags/tag8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9"/>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3"/>
</p:tagLst>
</file>

<file path=ppt/tags/tag8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3"/>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2.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3"/>
</p:tagLst>
</file>

<file path=ppt/tags/tag9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023_1*a*1"/>
  <p:tag name="KSO_WM_TEMPLATE_CATEGORY" val="custom"/>
  <p:tag name="KSO_WM_TEMPLATE_INDEX" val="20238023"/>
  <p:tag name="KSO_WM_UNIT_LAYERLEVEL" val="1"/>
  <p:tag name="KSO_WM_TAG_VERSION" val="3.0"/>
  <p:tag name="KSO_WM_BEAUTIFY_FLAG" val="#wm#"/>
  <p:tag name="KSO_WM_UNIT_PRESET_TEXT" val="The title goes here"/>
</p:tagLst>
</file>

<file path=ppt/tags/tag94.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8023_1*f*4"/>
  <p:tag name="KSO_WM_TEMPLATE_CATEGORY" val="custom"/>
  <p:tag name="KSO_WM_TEMPLATE_INDEX" val="20238023"/>
  <p:tag name="KSO_WM_UNIT_LAYERLEVEL" val="1"/>
  <p:tag name="KSO_WM_TAG_VERSION" val="3.0"/>
  <p:tag name="KSO_WM_BEAUTIFY_FLAG" val="#wm#"/>
  <p:tag name="KSO_WM_UNIT_PRESET_TEXT" val="Name"/>
</p:tagLst>
</file>

<file path=ppt/tags/tag95.xml><?xml version="1.0" encoding="utf-8"?>
<p:tagLst xmlns:p="http://schemas.openxmlformats.org/presentationml/2006/main">
  <p:tag name="KSO_WM_TEMPLATE_THUMBS_INDEX" val="1、9"/>
  <p:tag name="KSO_WM_SPECIAL_SOURCE" val="bdnull"/>
  <p:tag name="KSO_WM_SLIDE_ID" val="custom20238023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8023"/>
  <p:tag name="KSO_WM_SLIDE_LAYOUT" val="a_b_f"/>
  <p:tag name="KSO_WM_SLIDE_LAYOUT_CNT" val="1_1_1"/>
</p:tagLst>
</file>

<file path=ppt/tags/tag96.xml><?xml version="1.0" encoding="utf-8"?>
<p:tagLst xmlns:p="http://schemas.openxmlformats.org/presentationml/2006/main">
  <p:tag name="KSO_WM_UNIT_ISCONTENTSTITLE" val="1"/>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023_4*a*1"/>
  <p:tag name="KSO_WM_TEMPLATE_CATEGORY" val="custom"/>
  <p:tag name="KSO_WM_TEMPLATE_INDEX" val="20238023"/>
  <p:tag name="KSO_WM_UNIT_LAYERLEVEL" val="1"/>
  <p:tag name="KSO_WM_TAG_VERSION" val="3.0"/>
  <p:tag name="KSO_WM_BEAUTIFY_FLAG" val="#wm#"/>
  <p:tag name="KSO_WM_UNIT_PRESET_TEXT" val="CONTENTS"/>
  <p:tag name="KSO_WM_UNIT_TEXT_FILL_FORE_SCHEMECOLOR_INDEX" val="5"/>
  <p:tag name="KSO_WM_UNIT_TEXT_FILL_TYPE" val="1"/>
  <p:tag name="KSO_WM_UNIT_USESOURCEFORMAT_APPLY" val="1"/>
</p:tagLst>
</file>

<file path=ppt/tags/tag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38023_5*l_h_i*1_1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5"/>
  <p:tag name="KSO_WM_UNIT_TEXT_FILL_TYPE" val="1"/>
  <p:tag name="KSO_WM_UNIT_USESOURCEFORMAT_APPLY" val="1"/>
</p:tagLst>
</file>

<file path=ppt/tags/tag9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38023_5*l_h_f*1_1_1"/>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5"/>
  <p:tag name="KSO_WM_UNIT_TEXT_FILL_TYPE" val="1"/>
  <p:tag name="KSO_WM_UNIT_USESOURCEFORMAT_APPLY" val="1"/>
</p:tagLst>
</file>

<file path=ppt/tags/tag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8023_5*l_h_i*1_1_2"/>
  <p:tag name="KSO_WM_TEMPLATE_CATEGORY" val="custom"/>
  <p:tag name="KSO_WM_TEMPLATE_INDEX" val="20238023"/>
  <p:tag name="KSO_WM_UNIT_LAYERLEVEL" val="1_1_1"/>
  <p:tag name="KSO_WM_TAG_VERSION" val="3.0"/>
  <p:tag name="KSO_WM_BEAUTIFY_FLAG" val="#wm#"/>
  <p:tag name="KSO_WM_DIAGRAM_MAX_ITEMCNT" val="6"/>
  <p:tag name="KSO_WM_DIAGRAM_MIN_ITEMCNT" val="2"/>
  <p:tag name="KSO_WM_DIAGRAM_VIRTUALLY_FRAME" val="{&quot;height&quot;:257.3500030517578,&quot;left&quot;:94.66248504398372,&quot;top&quot;:242.62503631832095,&quot;width&quot;:735.324951171875}"/>
  <p:tag name="KSO_WM_DIAGRAM_COLOR_MATCH_VALUE" val="{&quot;shape&quot;:{&quot;fill&quot;:{&quot;type&quot;:0},&quot;glow&quot;:{&quot;colorType&quot;:0},&quot;line&quot;:{&quot;solidLine&quot;:{&quot;brightness&quot;:0,&quot;colorType&quot;:1,&quot;foreColorIndex&quot;:5,&quot;transparency&quot;:0.6800000071525574},&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54">
      <a:dk1>
        <a:srgbClr val="000000"/>
      </a:dk1>
      <a:lt1>
        <a:srgbClr val="FFFFFF"/>
      </a:lt1>
      <a:dk2>
        <a:srgbClr val="071A00"/>
      </a:dk2>
      <a:lt2>
        <a:srgbClr val="F7FFF7"/>
      </a:lt2>
      <a:accent1>
        <a:srgbClr val="00B212"/>
      </a:accent1>
      <a:accent2>
        <a:srgbClr val="EEC120"/>
      </a:accent2>
      <a:accent3>
        <a:srgbClr val="1F77C8"/>
      </a:accent3>
      <a:accent4>
        <a:srgbClr val="00B6B6"/>
      </a:accent4>
      <a:accent5>
        <a:srgbClr val="E58C06"/>
      </a:accent5>
      <a:accent6>
        <a:srgbClr val="B25D00"/>
      </a:accent6>
      <a:hlink>
        <a:srgbClr val="5FCBFB"/>
      </a:hlink>
      <a:folHlink>
        <a:srgbClr val="B759BC"/>
      </a:folHlink>
    </a:clrScheme>
    <a:fontScheme name="立体">
      <a:majorFont>
        <a:latin typeface="Nunito Sans ExtraBold"/>
        <a:ea typeface="Nunito Sans ExtraBold"/>
        <a:cs typeface=""/>
      </a:majorFont>
      <a:minorFont>
        <a:latin typeface="Nunito Sans"/>
        <a:ea typeface="Nunito 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bg1">
                <a:alpha val="18000"/>
              </a:schemeClr>
            </a:gs>
            <a:gs pos="100000">
              <a:schemeClr val="accent1">
                <a:alpha val="25000"/>
              </a:schemeClr>
            </a:gs>
          </a:gsLst>
          <a:lin ang="0" scaled="1"/>
          <a:tileRect/>
        </a:gradFill>
        <a:ln>
          <a:noFill/>
        </a:ln>
      </a:spPr>
      <a:bodyPr rtlCol="0" anchor="ctr"/>
      <a:lstStyle>
        <a:defPPr algn="ctr">
          <a:defRPr lang="en-US"/>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alpha val="32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b">
        <a:normAutofit/>
      </a:bodyPr>
      <a:lstStyle>
        <a:defPPr algn="r">
          <a:lnSpc>
            <a:spcPct val="100000"/>
          </a:lnSpc>
          <a:defRPr lang="en-US" sz="2000" b="1" spc="300" dirty="0">
            <a:solidFill>
              <a:schemeClr val="accent1">
                <a:lumMod val="50000"/>
              </a:schemeClr>
            </a:solidFill>
            <a:latin typeface="+mj-ea"/>
            <a:ea typeface="+mj-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3738</Words>
  <Application>WPS Presentation</Application>
  <PresentationFormat>Widescreen</PresentationFormat>
  <Paragraphs>180</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Arial</vt:lpstr>
      <vt:lpstr>SimSun</vt:lpstr>
      <vt:lpstr>Wingdings</vt:lpstr>
      <vt:lpstr>Microsoft YaHei</vt:lpstr>
      <vt:lpstr>ＭＳ Ｐゴシック</vt:lpstr>
      <vt:lpstr>Arial Unicode MS</vt:lpstr>
      <vt:lpstr>Nunito Sans ExtraBold</vt:lpstr>
      <vt:lpstr>Segoe Print</vt:lpstr>
      <vt:lpstr>Nunito Sans</vt:lpstr>
      <vt:lpstr>Calibri</vt:lpstr>
      <vt:lpstr>1_Default Design</vt:lpstr>
      <vt:lpstr>1_Office Theme</vt:lpstr>
      <vt:lpstr>Bike Sharing Analysis</vt:lpstr>
      <vt:lpstr>Table of Content</vt:lpstr>
      <vt:lpstr>What are we talking about?</vt:lpstr>
      <vt:lpstr>Objective</vt:lpstr>
      <vt:lpstr>About the data</vt:lpstr>
      <vt:lpstr>Present the data</vt:lpstr>
      <vt:lpstr>User Behavior Analysis</vt:lpstr>
      <vt:lpstr>Popular type of ride</vt:lpstr>
      <vt:lpstr>Popular routes for members</vt:lpstr>
      <vt:lpstr>Popular routes for casuals</vt:lpstr>
      <vt:lpstr>Popular Stations </vt:lpstr>
      <vt:lpstr>Temporal Trends</vt:lpstr>
      <vt:lpstr>Busiest Time of a Day</vt:lpstr>
      <vt:lpstr>Busiest day of a week</vt:lpstr>
      <vt:lpstr>Busiest month of a year</vt:lpstr>
      <vt:lpstr>Trip Metrics Analysis</vt:lpstr>
      <vt:lpstr>Total bike trips and trip time</vt:lpstr>
      <vt:lpstr>Average Trip Duration vs Day of Week</vt:lpstr>
      <vt:lpstr>Average Trip Duration (min) vs start hour</vt:lpstr>
      <vt:lpstr>Time for action</vt:lpstr>
      <vt:lpstr>Conclusion</vt:lpstr>
      <vt:lpstr>Conclusion</vt:lpstr>
      <vt:lpstr>Appendix</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1</dc:creator>
  <cp:lastModifiedBy>Huong Pham</cp:lastModifiedBy>
  <cp:revision>8</cp:revision>
  <dcterms:created xsi:type="dcterms:W3CDTF">2024-12-28T10:03:00Z</dcterms:created>
  <dcterms:modified xsi:type="dcterms:W3CDTF">2024-12-30T08:50:43Z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E0E1C9D99572415C855E1A3F44E3C783_12</vt:lpwstr>
  </property>
  <property fmtid="{D5CDD505-2E9C-101B-9397-08002B2CF9AE}" pid="3" name="KSOProductBuildVer">
    <vt:lpwstr>1033-12.2.0.19307</vt:lpwstr>
  </property>
</Properties>
</file>